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51"/>
  </p:notesMasterIdLst>
  <p:handoutMasterIdLst>
    <p:handoutMasterId r:id="rId52"/>
  </p:handoutMasterIdLst>
  <p:sldIdLst>
    <p:sldId id="256" r:id="rId2"/>
    <p:sldId id="378" r:id="rId3"/>
    <p:sldId id="428" r:id="rId4"/>
    <p:sldId id="451" r:id="rId5"/>
    <p:sldId id="368" r:id="rId6"/>
    <p:sldId id="452" r:id="rId7"/>
    <p:sldId id="281" r:id="rId8"/>
    <p:sldId id="283" r:id="rId9"/>
    <p:sldId id="417" r:id="rId10"/>
    <p:sldId id="445" r:id="rId11"/>
    <p:sldId id="446" r:id="rId12"/>
    <p:sldId id="447" r:id="rId13"/>
    <p:sldId id="448" r:id="rId14"/>
    <p:sldId id="449" r:id="rId15"/>
    <p:sldId id="450" r:id="rId16"/>
    <p:sldId id="437" r:id="rId17"/>
    <p:sldId id="410" r:id="rId18"/>
    <p:sldId id="343" r:id="rId19"/>
    <p:sldId id="418" r:id="rId20"/>
    <p:sldId id="408" r:id="rId21"/>
    <p:sldId id="423" r:id="rId22"/>
    <p:sldId id="424" r:id="rId23"/>
    <p:sldId id="425" r:id="rId24"/>
    <p:sldId id="426" r:id="rId25"/>
    <p:sldId id="427" r:id="rId26"/>
    <p:sldId id="422" r:id="rId27"/>
    <p:sldId id="409" r:id="rId28"/>
    <p:sldId id="419" r:id="rId29"/>
    <p:sldId id="429" r:id="rId30"/>
    <p:sldId id="431" r:id="rId31"/>
    <p:sldId id="433" r:id="rId32"/>
    <p:sldId id="434" r:id="rId33"/>
    <p:sldId id="435" r:id="rId34"/>
    <p:sldId id="436" r:id="rId35"/>
    <p:sldId id="432" r:id="rId36"/>
    <p:sldId id="438" r:id="rId37"/>
    <p:sldId id="439" r:id="rId38"/>
    <p:sldId id="440" r:id="rId39"/>
    <p:sldId id="441" r:id="rId40"/>
    <p:sldId id="442" r:id="rId41"/>
    <p:sldId id="443" r:id="rId42"/>
    <p:sldId id="444" r:id="rId43"/>
    <p:sldId id="453" r:id="rId44"/>
    <p:sldId id="402" r:id="rId45"/>
    <p:sldId id="421" r:id="rId46"/>
    <p:sldId id="411" r:id="rId47"/>
    <p:sldId id="412" r:id="rId48"/>
    <p:sldId id="379" r:id="rId49"/>
    <p:sldId id="370"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FFF99"/>
    <a:srgbClr val="4ADC51"/>
    <a:srgbClr val="CCCCFF"/>
    <a:srgbClr val="6699FF"/>
    <a:srgbClr val="333399"/>
    <a:srgbClr val="6600CC"/>
    <a:srgbClr val="99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1541" autoAdjust="0"/>
  </p:normalViewPr>
  <p:slideViewPr>
    <p:cSldViewPr>
      <p:cViewPr varScale="1">
        <p:scale>
          <a:sx n="59" d="100"/>
          <a:sy n="59" d="100"/>
        </p:scale>
        <p:origin x="-1650" y="-78"/>
      </p:cViewPr>
      <p:guideLst>
        <p:guide orient="horz" pos="2160"/>
        <p:guide pos="2880"/>
      </p:guideLst>
    </p:cSldViewPr>
  </p:slideViewPr>
  <p:outlineViewPr>
    <p:cViewPr>
      <p:scale>
        <a:sx n="33" d="100"/>
        <a:sy n="33" d="100"/>
      </p:scale>
      <p:origin x="0" y="369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638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638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638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E70C9C5-28C6-4200-ACF2-CD96E7D1D25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064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65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65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065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E921A2E-7C03-466E-850F-37A9619C9F6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26D26B3-1EB3-41CD-AAA0-D11D69EEE19A}" type="slidenum">
              <a:rPr lang="en-US" smtClean="0"/>
              <a:pPr/>
              <a:t>1</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What</a:t>
            </a:r>
            <a:r>
              <a:rPr lang="en-US" baseline="0" dirty="0" smtClean="0"/>
              <a:t> we refer to as THE SERF Index is actually a set of two indices, our Core Index for most countries, and a supplementary index for high income OECD countries.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indicators used in the construction of our two variants</a:t>
            </a:r>
            <a:r>
              <a:rPr lang="en-US" baseline="0" dirty="0" smtClean="0"/>
              <a:t> differ in view of both the different relevant challenges faced, and the different types of data available for the two sets of countries.  </a:t>
            </a:r>
          </a:p>
          <a:p>
            <a:pPr>
              <a:buFont typeface="Arial" pitchFamily="34" charset="0"/>
              <a:buChar char="•"/>
            </a:pPr>
            <a:r>
              <a:rPr lang="en-US" baseline="0" dirty="0" smtClean="0"/>
              <a:t>Data limitations prevented us from including the right to social security in either </a:t>
            </a:r>
            <a:r>
              <a:rPr lang="en-US" baseline="0" dirty="0" smtClean="0"/>
              <a:t>variant at this time;</a:t>
            </a:r>
            <a:endParaRPr lang="en-US" baseline="0" dirty="0" smtClean="0"/>
          </a:p>
          <a:p>
            <a:pPr>
              <a:buFont typeface="Arial" pitchFamily="34" charset="0"/>
              <a:buChar char="•"/>
            </a:pPr>
            <a:r>
              <a:rPr lang="en-US" baseline="0" dirty="0" smtClean="0"/>
              <a:t>Nor, in the case of our supplementary index, were we able to include the right to adequate housing.</a:t>
            </a:r>
          </a:p>
          <a:p>
            <a:pPr>
              <a:buFont typeface="Arial" pitchFamily="34" charset="0"/>
              <a:buChar char="•"/>
            </a:pPr>
            <a:r>
              <a:rPr lang="en-US" baseline="0" dirty="0" smtClean="0"/>
              <a:t>As data constraints are relaxed over time, we plan to include all six rights as well as indicators of a wider range of aspects of each right.</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We are able to compute the Core SERF Index for 98 countries and the Supplementary Index for High Income OECD countries for another 23</a:t>
            </a:r>
            <a:r>
              <a:rPr lang="en-US" baseline="0" dirty="0" smtClean="0"/>
              <a:t> countries.</a:t>
            </a:r>
          </a:p>
          <a:p>
            <a:pPr>
              <a:buFont typeface="Arial" pitchFamily="34" charset="0"/>
              <a:buChar char="•"/>
            </a:pPr>
            <a:r>
              <a:rPr lang="en-US" baseline="0" dirty="0" smtClean="0"/>
              <a:t>However, we can compute the underlying right indices for a larger number of countries as the figures in parentheses show.  </a:t>
            </a:r>
          </a:p>
          <a:p>
            <a:pPr>
              <a:buFont typeface="Arial" pitchFamily="34" charset="0"/>
              <a:buChar char="•"/>
            </a:pPr>
            <a:r>
              <a:rPr lang="en-US" baseline="0" dirty="0" smtClean="0"/>
              <a:t>The mean score across all countries on the Core SERF Index is just shy of 72%.</a:t>
            </a:r>
          </a:p>
          <a:p>
            <a:pPr>
              <a:buFont typeface="Arial" pitchFamily="34" charset="0"/>
              <a:buChar char="•"/>
            </a:pPr>
            <a:r>
              <a:rPr lang="en-US" baseline="0" dirty="0" smtClean="0"/>
              <a:t>The mean score on the High Income OECD Country variant of the index is substantially higher, just under 90%.</a:t>
            </a:r>
          </a:p>
          <a:p>
            <a:pPr>
              <a:buFont typeface="Arial" pitchFamily="34" charset="0"/>
              <a:buChar char="•"/>
            </a:pPr>
            <a:r>
              <a:rPr lang="en-US" baseline="0" dirty="0" smtClean="0"/>
              <a:t>There is variation in the mean score across the different right indices.</a:t>
            </a:r>
          </a:p>
          <a:p>
            <a:pPr lvl="1">
              <a:buFont typeface="Arial" pitchFamily="34" charset="0"/>
              <a:buChar char="•"/>
            </a:pPr>
            <a:r>
              <a:rPr lang="en-US" baseline="0" dirty="0" smtClean="0"/>
              <a:t>For Core countries, the range is 71% to 79% for the right to food and the right to education respectively.</a:t>
            </a:r>
          </a:p>
          <a:p>
            <a:pPr lvl="1">
              <a:buFont typeface="Arial" pitchFamily="34" charset="0"/>
              <a:buChar char="•"/>
            </a:pPr>
            <a:r>
              <a:rPr lang="en-US" baseline="0" dirty="0" smtClean="0"/>
              <a:t>For High income OECD countries, the range is </a:t>
            </a:r>
            <a:r>
              <a:rPr lang="en-US" baseline="0" dirty="0" smtClean="0"/>
              <a:t>larger--62</a:t>
            </a:r>
            <a:r>
              <a:rPr lang="en-US" baseline="0" dirty="0" smtClean="0"/>
              <a:t>% to nearly 98% for the right to work and education, respectively.</a:t>
            </a:r>
          </a:p>
          <a:p>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There is wide variation in countries’ performance on the SERF Index and on each of the component economic and social rights indices.</a:t>
            </a:r>
          </a:p>
          <a:p>
            <a:pPr lvl="1">
              <a:buFont typeface="Arial" pitchFamily="34" charset="0"/>
              <a:buChar char="•"/>
            </a:pPr>
            <a:r>
              <a:rPr lang="en-US" dirty="0" smtClean="0"/>
              <a:t>As can be seen for the Core SERF</a:t>
            </a:r>
            <a:r>
              <a:rPr lang="en-US" baseline="0" dirty="0" smtClean="0"/>
              <a:t> </a:t>
            </a:r>
            <a:r>
              <a:rPr lang="en-US" dirty="0" smtClean="0"/>
              <a:t>index, some countries, including for example </a:t>
            </a:r>
            <a:r>
              <a:rPr lang="en-US" dirty="0" smtClean="0"/>
              <a:t>Uruguay,</a:t>
            </a:r>
            <a:r>
              <a:rPr lang="en-US" baseline="0" dirty="0" smtClean="0"/>
              <a:t> </a:t>
            </a:r>
            <a:r>
              <a:rPr lang="en-US" baseline="0" dirty="0" smtClean="0"/>
              <a:t>Jordan, and Chile, achieve 90% or more of what is feasible given their resources,</a:t>
            </a:r>
          </a:p>
          <a:p>
            <a:pPr lvl="1">
              <a:buFont typeface="Arial" pitchFamily="34" charset="0"/>
              <a:buChar char="•"/>
            </a:pPr>
            <a:r>
              <a:rPr lang="en-US" baseline="0" dirty="0" smtClean="0"/>
              <a:t>While others, Tanzania, Nigeria, and Equatorial Guinea, achieve less than half of what is feasible.  </a:t>
            </a:r>
          </a:p>
          <a:p>
            <a:pPr lvl="1">
              <a:buFont typeface="Arial" pitchFamily="34" charset="0"/>
              <a:buChar char="•"/>
            </a:pPr>
            <a:r>
              <a:rPr lang="en-US" baseline="0" dirty="0" smtClean="0"/>
              <a:t>There is considerable room for improvement for most countries. </a:t>
            </a: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High</a:t>
            </a:r>
            <a:r>
              <a:rPr lang="en-US" baseline="0" dirty="0" smtClean="0"/>
              <a:t> Income OECD countries also exhibit a range of performance.  </a:t>
            </a:r>
          </a:p>
          <a:p>
            <a:pPr>
              <a:buFont typeface="Arial" pitchFamily="34" charset="0"/>
              <a:buChar char="•"/>
            </a:pPr>
            <a:r>
              <a:rPr lang="en-US" baseline="0" dirty="0" smtClean="0"/>
              <a:t>The Republic of Korea and Scandinavian countries do a commendable job of fulfilling economic and social rights to the extent that is reasonable feasible given their resources.</a:t>
            </a:r>
          </a:p>
          <a:p>
            <a:pPr>
              <a:buFont typeface="Arial" pitchFamily="34" charset="0"/>
              <a:buChar char="•"/>
            </a:pPr>
            <a:r>
              <a:rPr lang="en-US" baseline="0" dirty="0" smtClean="0"/>
              <a:t>However, other countries, United States, Italy, and Greece, among them, have the resource capacity to enable them to do much </a:t>
            </a:r>
            <a:r>
              <a:rPr lang="en-US" baseline="0" dirty="0" smtClean="0"/>
              <a:t>more.  </a:t>
            </a: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The SERF Index evaluates countries’ performance differently than the HDI.</a:t>
            </a:r>
          </a:p>
          <a:p>
            <a:pPr marL="228600" indent="-228600">
              <a:buAutoNum type="arabicPeriod"/>
            </a:pPr>
            <a:r>
              <a:rPr lang="en-US" dirty="0" smtClean="0"/>
              <a:t>Countries with the same score on the SERF index achieve substantially different scores on the HDI</a:t>
            </a:r>
            <a:r>
              <a:rPr lang="en-US" baseline="0" dirty="0" smtClean="0"/>
              <a:t> and visa versa.  </a:t>
            </a:r>
          </a:p>
          <a:p>
            <a:pPr marL="228600" indent="-228600">
              <a:buAutoNum type="arabicPeriod"/>
            </a:pPr>
            <a:r>
              <a:rPr lang="en-US" baseline="0" dirty="0" smtClean="0"/>
              <a:t>For example, the United States and Slovak Republic achieve the same score on the SERF Index; relative to their resources their performance is similarly lacking, but the United States achieves a much higher HDI score.  </a:t>
            </a:r>
          </a:p>
          <a:p>
            <a:pPr marL="228600" indent="-228600">
              <a:buAutoNum type="arabicPeriod"/>
            </a:pPr>
            <a:r>
              <a:rPr lang="en-US" baseline="0" dirty="0" smtClean="0"/>
              <a:t>Similarly, China and Vietnam have identical scores on the SERF Index, yet China’s score on the HDI is more than 10 points higher than Vietnam’s. </a:t>
            </a:r>
          </a:p>
          <a:p>
            <a:pPr marL="228600" indent="-228600">
              <a:buAutoNum type="arabicPeriod"/>
            </a:pPr>
            <a:r>
              <a:rPr lang="en-US" baseline="0" dirty="0" smtClean="0"/>
              <a:t>On the other hand, India and Equatorial Guinea have essentially the same HDI score, yet India achieves 55% on the SERF Index, while Equatorial Guinea only achieves 20%.  </a:t>
            </a:r>
            <a:endParaRPr lang="en-US" baseline="0" dirty="0" smtClean="0"/>
          </a:p>
          <a:p>
            <a:pPr marL="228600" indent="-228600">
              <a:buAutoNum type="arabicPeriod"/>
            </a:pPr>
            <a:r>
              <a:rPr lang="en-US" baseline="0" dirty="0" smtClean="0"/>
              <a:t>The difference between HDI and SERF Index scores reflects the fact that the SERF Index considers the level of rights enjoyment that is reasonably feasible GIVEN resource capacity whereas the HDI only considers the level of enjoyment obtained.  And resource capacity does influence the level of enjoyment feasible.  </a:t>
            </a: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Our primary SERF Indices allow us to learn the extent to which countries are meeting their commitment</a:t>
            </a:r>
            <a:r>
              <a:rPr lang="en-US" baseline="0" dirty="0" smtClean="0"/>
              <a:t> to fulfill ESR at any given time.</a:t>
            </a:r>
          </a:p>
          <a:p>
            <a:pPr>
              <a:buFont typeface="Arial" pitchFamily="34" charset="0"/>
              <a:buChar char="•"/>
            </a:pPr>
            <a:r>
              <a:rPr lang="en-US" baseline="0" dirty="0" smtClean="0"/>
              <a:t>Our Historical Serf index enables us to address this aspect of “progressive realization” and in addition, to learn whether, and the extent to which there is improvement in the extent to which countries are meeting their commitments.</a:t>
            </a:r>
          </a:p>
          <a:p>
            <a:pPr>
              <a:buFont typeface="Arial" pitchFamily="34" charset="0"/>
              <a:buChar char="•"/>
            </a:pPr>
            <a:r>
              <a:rPr lang="en-US" baseline="0" dirty="0" smtClean="0"/>
              <a:t>Or put differently, whether rights enjoyment is growing in relation to resource capacity or not.</a:t>
            </a: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In constructing our historical SERF Indices,</a:t>
            </a:r>
            <a:r>
              <a:rPr lang="en-US" baseline="0" dirty="0" smtClean="0"/>
              <a:t> d</a:t>
            </a:r>
            <a:r>
              <a:rPr lang="en-US" dirty="0" smtClean="0"/>
              <a:t>ata limitations</a:t>
            </a:r>
            <a:r>
              <a:rPr lang="en-US" baseline="0" dirty="0" smtClean="0"/>
              <a:t> prevented us from including all the indicators used in constructing our Primary SERF Indices, and in some cases, to increase coverage, we used alternative indicators to reflect a particular right aspect.</a:t>
            </a:r>
          </a:p>
          <a:p>
            <a:pPr>
              <a:buFont typeface="Arial" pitchFamily="34" charset="0"/>
              <a:buChar char="•"/>
            </a:pPr>
            <a:r>
              <a:rPr lang="en-US" baseline="0" dirty="0" smtClean="0"/>
              <a:t>For the right to education, </a:t>
            </a:r>
            <a:r>
              <a:rPr lang="en-US" baseline="0" dirty="0" smtClean="0"/>
              <a:t>our historical index uses </a:t>
            </a:r>
            <a:r>
              <a:rPr lang="en-US" baseline="0" dirty="0" smtClean="0"/>
              <a:t>the gross secondary school enrollment rate rather than the combined school enrollment rate, and for high income OECD countries, we had to exclude our indicator of schooling quality.</a:t>
            </a:r>
          </a:p>
          <a:p>
            <a:pPr>
              <a:buFont typeface="Arial" pitchFamily="34" charset="0"/>
              <a:buChar char="•"/>
            </a:pPr>
            <a:r>
              <a:rPr lang="en-US" baseline="0" dirty="0" smtClean="0"/>
              <a:t>For the right to Health we substituted life expectancy for the Age 65 survival rate.</a:t>
            </a:r>
          </a:p>
          <a:p>
            <a:pPr>
              <a:buFont typeface="Arial" pitchFamily="34" charset="0"/>
              <a:buChar char="•"/>
            </a:pPr>
            <a:r>
              <a:rPr lang="en-US" baseline="0" dirty="0" smtClean="0"/>
              <a:t>For the right to housing, we were unable to include the percent with adequate sanitation.  </a:t>
            </a: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We compute </a:t>
            </a:r>
            <a:r>
              <a:rPr lang="en-US" dirty="0" smtClean="0"/>
              <a:t>the historical </a:t>
            </a:r>
            <a:r>
              <a:rPr lang="en-US" dirty="0" smtClean="0"/>
              <a:t>index for 4 separate decades—or waves, as we call them.</a:t>
            </a:r>
          </a:p>
          <a:p>
            <a:pPr lvl="1">
              <a:buFont typeface="Arial" pitchFamily="34" charset="0"/>
              <a:buChar char="•"/>
            </a:pPr>
            <a:r>
              <a:rPr lang="en-US" dirty="0" smtClean="0"/>
              <a:t>In each case, data as close to the “5’s” (1975, 1985, 1995, 2005) is used as possible.</a:t>
            </a:r>
          </a:p>
          <a:p>
            <a:pPr lvl="0">
              <a:buFont typeface="Arial" pitchFamily="34" charset="0"/>
              <a:buChar char="•"/>
            </a:pPr>
            <a:r>
              <a:rPr lang="en-US" dirty="0" smtClean="0"/>
              <a:t>As an introduction to what can be learned, we focus on three issues: </a:t>
            </a:r>
          </a:p>
          <a:p>
            <a:pPr lvl="1">
              <a:buFont typeface="Arial" pitchFamily="34" charset="0"/>
              <a:buChar char="•"/>
            </a:pPr>
            <a:r>
              <a:rPr lang="en-US" dirty="0" smtClean="0"/>
              <a:t>The</a:t>
            </a:r>
            <a:r>
              <a:rPr lang="en-US" baseline="0" dirty="0" smtClean="0"/>
              <a:t> trend in average performance</a:t>
            </a:r>
          </a:p>
          <a:p>
            <a:pPr lvl="1">
              <a:buFont typeface="Arial" pitchFamily="34" charset="0"/>
              <a:buChar char="•"/>
            </a:pPr>
            <a:r>
              <a:rPr lang="en-US" baseline="0" dirty="0" smtClean="0"/>
              <a:t>Variation in performance</a:t>
            </a:r>
          </a:p>
          <a:p>
            <a:pPr lvl="1">
              <a:buFont typeface="Arial" pitchFamily="34" charset="0"/>
              <a:buChar char="•"/>
            </a:pPr>
            <a:r>
              <a:rPr lang="en-US" baseline="0" dirty="0" smtClean="0"/>
              <a:t>And the relationship between economic and social rights fulfillment and per capita income growth.</a:t>
            </a: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eriod"/>
            </a:pPr>
            <a:r>
              <a:rPr lang="en-US" dirty="0" smtClean="0"/>
              <a:t>The Economic and Social Rights Empowerment Initiative  provides</a:t>
            </a:r>
            <a:r>
              <a:rPr lang="en-US" baseline="0" dirty="0" smtClean="0"/>
              <a:t> rigorous quantitative tools  and analysis to assess the extent to which countries are meeting their obligations of results with regard to economic, social and cultural rights.</a:t>
            </a:r>
          </a:p>
          <a:p>
            <a:pPr marL="228600" indent="-228600">
              <a:buAutoNum type="arabicPeriod"/>
            </a:pPr>
            <a:r>
              <a:rPr lang="en-US" baseline="0" dirty="0" smtClean="0"/>
              <a:t>The Initiative also undertakes analysis to identify the sorts of policies and programs that facilitate the realization of ESR, and supports in-depth country case studies of human rights outcomes and their policy origins, facilitates information sharing related to the political economy of ESR fulfillment.</a:t>
            </a:r>
          </a:p>
          <a:p>
            <a:pPr marL="228600" indent="-228600">
              <a:buAutoNum type="arabicPeriod"/>
            </a:pPr>
            <a:r>
              <a:rPr lang="en-US" dirty="0" smtClean="0"/>
              <a:t>The</a:t>
            </a:r>
            <a:r>
              <a:rPr lang="en-US" baseline="0" dirty="0" smtClean="0"/>
              <a:t> Co-directors of the initiative are myself, a Prof. at </a:t>
            </a:r>
            <a:r>
              <a:rPr lang="en-US" baseline="0" dirty="0" err="1" smtClean="0"/>
              <a:t>Uconn</a:t>
            </a:r>
            <a:r>
              <a:rPr lang="en-US" baseline="0" dirty="0" smtClean="0"/>
              <a:t>, and </a:t>
            </a:r>
            <a:r>
              <a:rPr lang="en-US" baseline="0" dirty="0" err="1" smtClean="0"/>
              <a:t>Sakiko</a:t>
            </a:r>
            <a:r>
              <a:rPr lang="en-US" baseline="0" dirty="0" smtClean="0"/>
              <a:t> Fukuda-Parr and Terra Lawson-Remer, both professors at The New School in NYC, in collaboration with the Social Science Research Council.</a:t>
            </a:r>
          </a:p>
          <a:p>
            <a:pPr marL="228600" indent="-228600">
              <a:buAutoNum type="arabicPeriod"/>
            </a:pPr>
            <a:r>
              <a:rPr lang="en-US" baseline="0" dirty="0" smtClean="0"/>
              <a:t>At the core of the initiative is the Social and Economic Rights Fulfillment Index—SERF Index for short—an innovative index that can be used to hold governments accountable to their obligations of result under the ICESCR.</a:t>
            </a:r>
          </a:p>
          <a:p>
            <a:pPr marL="228600" indent="-228600">
              <a:buAutoNum type="arabicPeriod"/>
            </a:pPr>
            <a:r>
              <a:rPr lang="en-US" baseline="0" dirty="0" smtClean="0"/>
              <a:t>The Initiative is supporting in-dept country case studies of human rights outcomes and their policy origins, and is currently looking to identify groups that would be interested in using the SERF Index and/or its methodology to further their work.  </a:t>
            </a:r>
          </a:p>
          <a:p>
            <a:pPr marL="228600" indent="-228600">
              <a:buAutoNum type="arabicPeriod"/>
            </a:pPr>
            <a:r>
              <a:rPr lang="en-US" baseline="0" dirty="0" smtClean="0"/>
              <a:t>In particular, we envision working collaboratively with them to develop a multi-group, multi-country grant proposal to fund their work in this vein.</a:t>
            </a: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Although the wave 4 mean on the Core Country SERF Index was just under 75%, as the dashed black and white</a:t>
            </a:r>
            <a:r>
              <a:rPr lang="en-US" baseline="0" dirty="0" smtClean="0"/>
              <a:t> line shows, there has been progress.  The mean score was just under 60% in 1975</a:t>
            </a:r>
          </a:p>
          <a:p>
            <a:pPr>
              <a:buFont typeface="Arial" pitchFamily="34" charset="0"/>
              <a:buChar char="•"/>
            </a:pPr>
            <a:r>
              <a:rPr lang="en-US" baseline="0" dirty="0" smtClean="0"/>
              <a:t>Progress has been most rapid with regard to education (blue).  The mean score on the education index has increased from 35% to 72%.</a:t>
            </a:r>
          </a:p>
          <a:p>
            <a:pPr>
              <a:buFont typeface="Arial" pitchFamily="34" charset="0"/>
              <a:buChar char="•"/>
            </a:pPr>
            <a:r>
              <a:rPr lang="en-US" baseline="0" dirty="0" smtClean="0"/>
              <a:t>Progress has been most limited with regard to the right to work.  There was a slight regress during the decade of the 1980s and only slight progress since then.</a:t>
            </a:r>
          </a:p>
          <a:p>
            <a:pPr>
              <a:buFont typeface="Arial" pitchFamily="34" charset="0"/>
              <a:buChar char="•"/>
            </a:pPr>
            <a:r>
              <a:rPr lang="en-US" baseline="0" dirty="0" smtClean="0"/>
              <a:t>In general, progress was most robust during the 1970s.  The percentage gain has been most limited for the right to health, and housing during the current decade.  </a:t>
            </a: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There</a:t>
            </a:r>
            <a:r>
              <a:rPr lang="en-US" baseline="0" dirty="0" smtClean="0"/>
              <a:t> was wide variation in performance across countries on the SERF Index and each of its underlying components.</a:t>
            </a:r>
          </a:p>
          <a:p>
            <a:pPr>
              <a:buFont typeface="Arial" pitchFamily="34" charset="0"/>
              <a:buChar char="•"/>
            </a:pPr>
            <a:r>
              <a:rPr lang="en-US" baseline="0" dirty="0" smtClean="0"/>
              <a:t>In addition, countries often showed progress in one decade and then regress in the next.  </a:t>
            </a:r>
            <a:endParaRPr lang="en-US" baseline="0" dirty="0" smtClean="0"/>
          </a:p>
          <a:p>
            <a:pPr lvl="1">
              <a:buFont typeface="Arial" pitchFamily="34" charset="0"/>
              <a:buChar char="•"/>
            </a:pPr>
            <a:r>
              <a:rPr lang="en-US" baseline="0" dirty="0" smtClean="0"/>
              <a:t>The principle of non-retrogression is frequently violated in the case of social and economic rights.  </a:t>
            </a:r>
            <a:endParaRPr lang="en-US" baseline="0" dirty="0" smtClean="0"/>
          </a:p>
          <a:p>
            <a:pPr lvl="1">
              <a:buFont typeface="Arial" pitchFamily="34" charset="0"/>
              <a:buChar char="•"/>
            </a:pPr>
            <a:r>
              <a:rPr lang="en-US" baseline="0" dirty="0" smtClean="0"/>
              <a:t>Retrogression occurred in half the countries on some right over a number of periods.  Progress seems to </a:t>
            </a:r>
            <a:r>
              <a:rPr lang="en-US" baseline="0" dirty="0" smtClean="0"/>
              <a:t>occur in </a:t>
            </a:r>
            <a:r>
              <a:rPr lang="en-US" baseline="0" dirty="0" smtClean="0"/>
              <a:t>fits and starts. </a:t>
            </a:r>
          </a:p>
          <a:p>
            <a:pPr lvl="0">
              <a:buFont typeface="Arial" pitchFamily="34" charset="0"/>
              <a:buChar char="•"/>
            </a:pPr>
            <a:r>
              <a:rPr lang="en-US" baseline="0" dirty="0" smtClean="0"/>
              <a:t>The greatest gains are observed with regard to the right to education between 1975 and 1985 and there were phenomenal gains in some countries, YET nearly one out of ten countries suffered a decline in its education index over the period.  </a:t>
            </a:r>
          </a:p>
          <a:p>
            <a:pPr>
              <a:buFont typeface="Arial" pitchFamily="34" charset="0"/>
              <a:buChar char="•"/>
            </a:pPr>
            <a:r>
              <a:rPr lang="en-US" baseline="0" dirty="0" smtClean="0"/>
              <a:t>Here and in the following slides, I’ve just highlighted a selection of countries to give you a sense of these differences for each of the rights.  </a:t>
            </a: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health, trends are less variable, but gains less pronounced.</a:t>
            </a: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High income OECD countries had a considerably</a:t>
            </a:r>
            <a:r>
              <a:rPr lang="en-US" baseline="0" dirty="0" smtClean="0"/>
              <a:t> higher SERF Index score some 40 years ago than core countries—80% versus 60%, but they too experienced progress </a:t>
            </a:r>
            <a:r>
              <a:rPr lang="en-US" baseline="0" dirty="0" smtClean="0"/>
              <a:t>over </a:t>
            </a:r>
            <a:r>
              <a:rPr lang="en-US" baseline="0" dirty="0" smtClean="0"/>
              <a:t>the subsequent 40 years –black &amp; white dashed line)</a:t>
            </a:r>
          </a:p>
          <a:p>
            <a:pPr>
              <a:buFont typeface="Arial" pitchFamily="34" charset="0"/>
              <a:buChar char="•"/>
            </a:pPr>
            <a:r>
              <a:rPr lang="en-US" baseline="0" dirty="0" smtClean="0"/>
              <a:t>The variation in performance across rights was greater at the outset for high income OECD countries, but as was the case for the core countries, the greatest gains are observed for the right to education.</a:t>
            </a:r>
          </a:p>
          <a:p>
            <a:pPr>
              <a:buFont typeface="Arial" pitchFamily="34" charset="0"/>
              <a:buChar char="•"/>
            </a:pPr>
            <a:r>
              <a:rPr lang="en-US" baseline="0" dirty="0" smtClean="0"/>
              <a:t>For high income OECD countries, regarding the right to work, regress was the </a:t>
            </a:r>
            <a:r>
              <a:rPr lang="en-US" baseline="0" dirty="0" smtClean="0"/>
              <a:t>rule </a:t>
            </a:r>
            <a:r>
              <a:rPr lang="en-US" baseline="0" dirty="0" smtClean="0"/>
              <a:t>except during the most recent period when </a:t>
            </a:r>
            <a:r>
              <a:rPr lang="en-US" baseline="0" dirty="0" smtClean="0"/>
              <a:t>up until the recent global recession, a </a:t>
            </a:r>
            <a:r>
              <a:rPr lang="en-US" baseline="0" dirty="0" smtClean="0"/>
              <a:t>modicum of progress ensued</a:t>
            </a:r>
            <a:r>
              <a:rPr lang="en-US" baseline="0" dirty="0" smtClean="0"/>
              <a:t>. </a:t>
            </a:r>
            <a:endParaRPr lang="en-US" baseline="0" dirty="0" smtClean="0"/>
          </a:p>
          <a:p>
            <a:pPr>
              <a:buFont typeface="Arial" pitchFamily="34" charset="0"/>
              <a:buChar char="•"/>
            </a:pPr>
            <a:r>
              <a:rPr lang="en-US" baseline="0" dirty="0" smtClean="0"/>
              <a:t>High Income OECD countries increasingly fulfilled the right to health over the 40 years, but there was some erosion in the extent to which they fulfilled the right to food.</a:t>
            </a:r>
          </a:p>
          <a:p>
            <a:pPr>
              <a:buFont typeface="Arial" pitchFamily="34" charset="0"/>
              <a:buChar char="•"/>
            </a:pPr>
            <a:r>
              <a:rPr lang="en-US" baseline="0" dirty="0" smtClean="0"/>
              <a:t>As was the case for the Core countries, High Income OECD countries exhibited considerable variation in performance between them, and as a rule, progress was uneven for each individual country.</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dirty="0" smtClean="0">
                <a:solidFill>
                  <a:schemeClr val="tx1"/>
                </a:solidFill>
                <a:latin typeface="Arial" charset="0"/>
                <a:ea typeface="+mn-ea"/>
                <a:cs typeface="Arial" charset="0"/>
              </a:rPr>
              <a:t> </a:t>
            </a:r>
            <a:endParaRPr lang="en-US" sz="1050" kern="1200" dirty="0" smtClean="0">
              <a:solidFill>
                <a:schemeClr val="tx1"/>
              </a:solidFill>
              <a:latin typeface="Arial" charset="0"/>
              <a:ea typeface="+mn-ea"/>
              <a:cs typeface="Arial" charset="0"/>
            </a:endParaRPr>
          </a:p>
          <a:p>
            <a:pPr lvl="0"/>
            <a:r>
              <a:rPr lang="en-US" sz="1200" kern="1200" dirty="0" smtClean="0">
                <a:solidFill>
                  <a:schemeClr val="tx1"/>
                </a:solidFill>
                <a:latin typeface="Arial" charset="0"/>
                <a:ea typeface="+mn-ea"/>
                <a:cs typeface="Arial" charset="0"/>
              </a:rPr>
              <a:t>A key question is whether States that emphasize devoting current resources to meeting their economic and social rights commitments do so at the expense of generating additional resources that could enable even greater ESR enjoyment in the future.</a:t>
            </a:r>
            <a:endParaRPr lang="en-US" sz="1050" kern="1200" dirty="0" smtClean="0">
              <a:solidFill>
                <a:schemeClr val="tx1"/>
              </a:solidFill>
              <a:latin typeface="Arial" charset="0"/>
              <a:ea typeface="+mn-ea"/>
              <a:cs typeface="Arial" charset="0"/>
            </a:endParaRPr>
          </a:p>
          <a:p>
            <a:pPr lvl="0"/>
            <a:r>
              <a:rPr lang="en-US" sz="1200" kern="1200" dirty="0" smtClean="0">
                <a:solidFill>
                  <a:schemeClr val="tx1"/>
                </a:solidFill>
                <a:latin typeface="Arial" charset="0"/>
                <a:ea typeface="+mn-ea"/>
                <a:cs typeface="Arial" charset="0"/>
              </a:rPr>
              <a:t>One way to examine this is to divide countries in each period along two dimensions</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Those with SERF Index scores above and below the median score and</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Those with per capita GDP growth rates above and below the median growth rate across the decade.</a:t>
            </a:r>
            <a:endParaRPr lang="en-US" sz="1050" kern="1200" dirty="0" smtClean="0">
              <a:solidFill>
                <a:schemeClr val="tx1"/>
              </a:solidFill>
              <a:latin typeface="Arial" charset="0"/>
              <a:ea typeface="+mn-ea"/>
              <a:cs typeface="Arial" charset="0"/>
            </a:endParaRPr>
          </a:p>
          <a:p>
            <a:pPr lvl="0"/>
            <a:r>
              <a:rPr lang="en-US" sz="1200" kern="1200" dirty="0" smtClean="0">
                <a:solidFill>
                  <a:schemeClr val="tx1"/>
                </a:solidFill>
                <a:latin typeface="Arial" charset="0"/>
                <a:ea typeface="+mn-ea"/>
                <a:cs typeface="Arial" charset="0"/>
              </a:rPr>
              <a:t>Here we do this for the decade of the 1990s and the 200s</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Countries that are in the bottom half of countries with regard to both their SERF Index score and their per capita GDP growth rate during the decade are caught in a vicious cycle if ESR are functional to growth.  </a:t>
            </a:r>
            <a:endParaRPr lang="en-US" sz="1050" kern="1200" dirty="0" smtClean="0">
              <a:solidFill>
                <a:schemeClr val="tx1"/>
              </a:solidFill>
              <a:latin typeface="Arial" charset="0"/>
              <a:ea typeface="+mn-ea"/>
              <a:cs typeface="Arial" charset="0"/>
            </a:endParaRPr>
          </a:p>
          <a:p>
            <a:pPr lvl="2"/>
            <a:r>
              <a:rPr lang="en-US" sz="1200" kern="1200" dirty="0" smtClean="0">
                <a:solidFill>
                  <a:schemeClr val="tx1"/>
                </a:solidFill>
                <a:latin typeface="Arial" charset="0"/>
                <a:ea typeface="+mn-ea"/>
                <a:cs typeface="Arial" charset="0"/>
              </a:rPr>
              <a:t>Low SERF Index score </a:t>
            </a:r>
            <a:r>
              <a:rPr lang="en-US" sz="1200" kern="1200" dirty="0" smtClean="0">
                <a:solidFill>
                  <a:schemeClr val="tx1"/>
                </a:solidFill>
                <a:latin typeface="Arial" charset="0"/>
                <a:ea typeface="+mn-ea"/>
                <a:cs typeface="Arial" charset="0"/>
                <a:sym typeface="Wingdings"/>
              </a:rPr>
              <a:t></a:t>
            </a:r>
            <a:r>
              <a:rPr lang="en-US" sz="1200" kern="1200" dirty="0" smtClean="0">
                <a:solidFill>
                  <a:schemeClr val="tx1"/>
                </a:solidFill>
                <a:latin typeface="Arial" charset="0"/>
                <a:ea typeface="+mn-ea"/>
                <a:cs typeface="Arial" charset="0"/>
              </a:rPr>
              <a:t> low per capita income growth </a:t>
            </a:r>
            <a:r>
              <a:rPr lang="en-US" sz="1200" kern="1200" dirty="0" smtClean="0">
                <a:solidFill>
                  <a:schemeClr val="tx1"/>
                </a:solidFill>
                <a:latin typeface="Arial" charset="0"/>
                <a:ea typeface="+mn-ea"/>
                <a:cs typeface="Arial" charset="0"/>
                <a:sym typeface="Wingdings"/>
              </a:rPr>
              <a:t></a:t>
            </a:r>
            <a:r>
              <a:rPr lang="en-US" sz="1200" kern="1200" dirty="0" smtClean="0">
                <a:solidFill>
                  <a:schemeClr val="tx1"/>
                </a:solidFill>
                <a:latin typeface="Arial" charset="0"/>
                <a:ea typeface="+mn-ea"/>
                <a:cs typeface="Arial" charset="0"/>
              </a:rPr>
              <a:t>greater difficulty fulfilling ESR, etc.  </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Countries that are in the top half of countries with regard to both their SERF index score and their per capita GDP growth rate during the decade may be engaged in a virtuous cycle.</a:t>
            </a:r>
            <a:endParaRPr lang="en-US" sz="1050" kern="1200" dirty="0" smtClean="0">
              <a:solidFill>
                <a:schemeClr val="tx1"/>
              </a:solidFill>
              <a:latin typeface="Arial" charset="0"/>
              <a:ea typeface="+mn-ea"/>
              <a:cs typeface="Arial" charset="0"/>
            </a:endParaRPr>
          </a:p>
          <a:p>
            <a:pPr lvl="2"/>
            <a:r>
              <a:rPr lang="en-US" sz="1200" kern="1200" dirty="0" smtClean="0">
                <a:solidFill>
                  <a:schemeClr val="tx1"/>
                </a:solidFill>
                <a:latin typeface="Arial" charset="0"/>
                <a:ea typeface="+mn-ea"/>
                <a:cs typeface="Arial" charset="0"/>
              </a:rPr>
              <a:t>High SERF Index score </a:t>
            </a:r>
            <a:r>
              <a:rPr lang="en-US" sz="1200" kern="1200" dirty="0" smtClean="0">
                <a:solidFill>
                  <a:schemeClr val="tx1"/>
                </a:solidFill>
                <a:latin typeface="Arial" charset="0"/>
                <a:ea typeface="+mn-ea"/>
                <a:cs typeface="Arial" charset="0"/>
                <a:sym typeface="Wingdings"/>
              </a:rPr>
              <a:t></a:t>
            </a:r>
            <a:r>
              <a:rPr lang="en-US" sz="1200" kern="1200" dirty="0" smtClean="0">
                <a:solidFill>
                  <a:schemeClr val="tx1"/>
                </a:solidFill>
                <a:latin typeface="Arial" charset="0"/>
                <a:ea typeface="+mn-ea"/>
                <a:cs typeface="Arial" charset="0"/>
              </a:rPr>
              <a:t> high per capita income growth </a:t>
            </a:r>
            <a:r>
              <a:rPr lang="en-US" sz="1200" kern="1200" dirty="0" smtClean="0">
                <a:solidFill>
                  <a:schemeClr val="tx1"/>
                </a:solidFill>
                <a:latin typeface="Arial" charset="0"/>
                <a:ea typeface="+mn-ea"/>
                <a:cs typeface="Arial" charset="0"/>
                <a:sym typeface="Wingdings"/>
              </a:rPr>
              <a:t></a:t>
            </a:r>
            <a:r>
              <a:rPr lang="en-US" sz="1200" kern="1200" dirty="0" smtClean="0">
                <a:solidFill>
                  <a:schemeClr val="tx1"/>
                </a:solidFill>
                <a:latin typeface="Arial" charset="0"/>
                <a:ea typeface="+mn-ea"/>
                <a:cs typeface="Arial" charset="0"/>
              </a:rPr>
              <a:t> more resources to devote to fulfilling ESR.  </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Countries that are in the Southeast quadrant might be called growth-lopsided.  They are prioritizing growth over meeting their commitments to fulfill their ESR commitments.  </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Countries that are in the Northwest quadrant might be called SERF-lopsided.  They are prioritizing meeting their commitments to fulfill ESR over growth.  </a:t>
            </a:r>
            <a:endParaRPr lang="en-US" sz="105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
            </a:r>
            <a:br>
              <a:rPr lang="en-US" sz="1200" kern="1200" dirty="0" smtClean="0">
                <a:solidFill>
                  <a:schemeClr val="tx1"/>
                </a:solidFill>
                <a:latin typeface="Arial" charset="0"/>
                <a:ea typeface="+mn-ea"/>
                <a:cs typeface="Arial" charset="0"/>
              </a:rPr>
            </a:br>
            <a:r>
              <a:rPr lang="en-US" sz="1200" kern="1200" dirty="0" smtClean="0">
                <a:solidFill>
                  <a:schemeClr val="tx1"/>
                </a:solidFill>
                <a:latin typeface="Arial" charset="0"/>
                <a:ea typeface="+mn-ea"/>
                <a:cs typeface="Arial" charset="0"/>
              </a:rPr>
              <a:t> </a:t>
            </a:r>
            <a:endParaRPr lang="en-US" sz="105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 </a:t>
            </a:r>
            <a:endParaRPr lang="en-US" sz="1050" kern="1200" dirty="0" smtClean="0">
              <a:solidFill>
                <a:schemeClr val="tx1"/>
              </a:solidFill>
              <a:latin typeface="Arial" charset="0"/>
              <a:ea typeface="+mn-ea"/>
              <a:cs typeface="Arial" charset="0"/>
            </a:endParaRPr>
          </a:p>
          <a:p>
            <a:pPr lvl="0"/>
            <a:r>
              <a:rPr lang="en-US" sz="1200" kern="1200" dirty="0" smtClean="0">
                <a:solidFill>
                  <a:schemeClr val="tx1"/>
                </a:solidFill>
                <a:latin typeface="Arial" charset="0"/>
                <a:ea typeface="+mn-ea"/>
                <a:cs typeface="Arial" charset="0"/>
              </a:rPr>
              <a:t>To gain some insight into:</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 whether countries get stuck in a vicious cycle </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Whether countries that achieve the virtuous cycle have a good chance of remaining there, </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and whether prioritizing growth over fulfilling ESR or prioritizing ESR over growth is more likely to enable countries to achieve the virtuous cycle,</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We look at the transition paths across the decades.</a:t>
            </a:r>
            <a:endParaRPr lang="en-US" sz="1050" kern="1200" dirty="0" smtClean="0">
              <a:solidFill>
                <a:schemeClr val="tx1"/>
              </a:solidFill>
              <a:latin typeface="Arial" charset="0"/>
              <a:ea typeface="+mn-ea"/>
              <a:cs typeface="Arial" charset="0"/>
            </a:endParaRPr>
          </a:p>
          <a:p>
            <a:pPr lvl="0"/>
            <a:r>
              <a:rPr lang="en-US" sz="1200" kern="1200" dirty="0" smtClean="0">
                <a:solidFill>
                  <a:schemeClr val="tx1"/>
                </a:solidFill>
                <a:latin typeface="Arial" charset="0"/>
                <a:ea typeface="+mn-ea"/>
                <a:cs typeface="Arial" charset="0"/>
              </a:rPr>
              <a:t>Consider first countries in the vicious cycle in 1995</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]Most (67%) remain in the vicious cycle</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 17% move into the SERF-lopsided quadrant</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and an equal number move into the Growth-lopsided quadrant</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none move into the virtuous cycle.</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to remove all red circles]</a:t>
            </a:r>
            <a:endParaRPr lang="en-US" sz="1050" kern="1200" dirty="0" smtClean="0">
              <a:solidFill>
                <a:schemeClr val="tx1"/>
              </a:solidFill>
              <a:latin typeface="Arial" charset="0"/>
              <a:ea typeface="+mn-ea"/>
              <a:cs typeface="Arial" charset="0"/>
            </a:endParaRPr>
          </a:p>
          <a:p>
            <a:pPr lvl="0"/>
            <a:r>
              <a:rPr lang="en-US" sz="1200" kern="1200" dirty="0" smtClean="0">
                <a:solidFill>
                  <a:schemeClr val="tx1"/>
                </a:solidFill>
                <a:latin typeface="Arial" charset="0"/>
                <a:ea typeface="+mn-ea"/>
                <a:cs typeface="Arial" charset="0"/>
              </a:rPr>
              <a:t>Now consider countries in the Growth-lopsided quadrant</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44% remain there in 2005</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but an equal number move into the vicious cycle</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6% succeed in moving into the virtuous cycle</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and another 6% move into the SERF-lopsided quadrant</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A growth first strategy doesn’t offer much prospect of fulfilling ESR over time</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to remove all purple circles]</a:t>
            </a:r>
            <a:endParaRPr lang="en-US" sz="1050" kern="1200" dirty="0" smtClean="0">
              <a:solidFill>
                <a:schemeClr val="tx1"/>
              </a:solidFill>
              <a:latin typeface="Arial" charset="0"/>
              <a:ea typeface="+mn-ea"/>
              <a:cs typeface="Arial" charset="0"/>
            </a:endParaRPr>
          </a:p>
          <a:p>
            <a:pPr lvl="0"/>
            <a:r>
              <a:rPr lang="en-US" sz="1200" kern="1200" dirty="0" smtClean="0">
                <a:solidFill>
                  <a:schemeClr val="tx1"/>
                </a:solidFill>
                <a:latin typeface="Arial" charset="0"/>
                <a:ea typeface="+mn-ea"/>
                <a:cs typeface="Arial" charset="0"/>
              </a:rPr>
              <a:t>From the SERF-lopsided quadrant, the prospects of moving to the virtuous cycle are much better.</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25% remain in the SERF-lopsided quadrant in the subsequent period</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but 68% move into the virtuous cycle</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the promise is not ironclad-6% move into the vicious cycle</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none move into the Growth-lopsided quadrant</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to remove all black circles]</a:t>
            </a:r>
            <a:endParaRPr lang="en-US" sz="1050" kern="1200" dirty="0" smtClean="0">
              <a:solidFill>
                <a:schemeClr val="tx1"/>
              </a:solidFill>
              <a:latin typeface="Arial" charset="0"/>
              <a:ea typeface="+mn-ea"/>
              <a:cs typeface="Arial" charset="0"/>
            </a:endParaRPr>
          </a:p>
          <a:p>
            <a:pPr lvl="0"/>
            <a:r>
              <a:rPr lang="en-US" sz="1200" kern="1200" dirty="0" smtClean="0">
                <a:solidFill>
                  <a:schemeClr val="tx1"/>
                </a:solidFill>
                <a:latin typeface="Arial" charset="0"/>
                <a:ea typeface="+mn-ea"/>
                <a:cs typeface="Arial" charset="0"/>
              </a:rPr>
              <a:t>Once countries enter into the virtuous cycle, they are likely to stay there.</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Nearly half (46%) remained in the virtuous cycle</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while another 31% converted to the SERF-lopsided cycle offering good prospects to move back into the virtuous cycle in a subsequent period.</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8% moved to the Growth-lopsided quadrant,</a:t>
            </a:r>
            <a:endParaRPr lang="en-US" sz="1050" kern="1200" dirty="0" smtClean="0">
              <a:solidFill>
                <a:schemeClr val="tx1"/>
              </a:solidFill>
              <a:latin typeface="Arial" charset="0"/>
              <a:ea typeface="+mn-ea"/>
              <a:cs typeface="Arial" charset="0"/>
            </a:endParaRPr>
          </a:p>
          <a:p>
            <a:pPr lvl="1"/>
            <a:r>
              <a:rPr lang="en-US" sz="1200" kern="1200" dirty="0" smtClean="0">
                <a:solidFill>
                  <a:schemeClr val="tx1"/>
                </a:solidFill>
                <a:latin typeface="Arial" charset="0"/>
                <a:ea typeface="+mn-ea"/>
                <a:cs typeface="Arial" charset="0"/>
              </a:rPr>
              <a:t>[click] while another 15% fell into the vicious cycle.  </a:t>
            </a:r>
            <a:endParaRPr lang="en-US" sz="1050" kern="1200" dirty="0" smtClean="0">
              <a:solidFill>
                <a:schemeClr val="tx1"/>
              </a:solidFill>
              <a:latin typeface="Arial" charset="0"/>
              <a:ea typeface="+mn-ea"/>
              <a:cs typeface="Arial" charset="0"/>
            </a:endParaRPr>
          </a:p>
          <a:p>
            <a:pPr lvl="0" rtl="0"/>
            <a:r>
              <a:rPr lang="en-US" sz="1200" kern="1200" dirty="0" smtClean="0">
                <a:solidFill>
                  <a:schemeClr val="tx1"/>
                </a:solidFill>
                <a:latin typeface="Arial" charset="0"/>
                <a:ea typeface="+mn-ea"/>
                <a:cs typeface="Arial" charset="0"/>
              </a:rPr>
              <a:t>While clearly much more extensive analysis is needed, the evidence here suggests that countries that emphasize meeting their ESR commitments are unlikely to face reduced per capita income growth as a result</a:t>
            </a:r>
          </a:p>
          <a:p>
            <a:pPr lvl="0"/>
            <a:r>
              <a:rPr lang="en-US" sz="1200" kern="1200" dirty="0" smtClean="0">
                <a:solidFill>
                  <a:schemeClr val="tx1"/>
                </a:solidFill>
                <a:latin typeface="Arial" charset="0"/>
                <a:ea typeface="+mn-ea"/>
                <a:cs typeface="Arial" charset="0"/>
              </a:rPr>
              <a:t>Quite the contrary, promoting economic and social rights may be good for growth.  </a:t>
            </a:r>
          </a:p>
          <a:p>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What I’d like to do today is to first</a:t>
            </a:r>
            <a:r>
              <a:rPr lang="en-US" baseline="0" dirty="0" smtClean="0"/>
              <a:t> provide an overview of the SERF Index Methodology.</a:t>
            </a:r>
          </a:p>
          <a:p>
            <a:r>
              <a:rPr lang="en-US" baseline="0" dirty="0" smtClean="0"/>
              <a:t>2.  Then, I’d like to introduce our main index and our historical index, the application of the methodology to a case study of the USA, and along the way, show you the sorts of things the SERF Index reveals.</a:t>
            </a:r>
          </a:p>
          <a:p>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a:buFontTx/>
              <a:buChar char="•"/>
            </a:pPr>
            <a:r>
              <a:rPr lang="en-US" dirty="0" smtClean="0"/>
              <a:t>A</a:t>
            </a:r>
            <a:r>
              <a:rPr lang="en-US" baseline="0" dirty="0" smtClean="0"/>
              <a:t> key advantage of country level case studies is that one can select from a wider range of socio-economic indicators.</a:t>
            </a:r>
          </a:p>
          <a:p>
            <a:pPr>
              <a:buFontTx/>
              <a:buChar char="•"/>
            </a:pPr>
            <a:r>
              <a:rPr lang="en-US" baseline="0" dirty="0" smtClean="0"/>
              <a:t>Data are likely to be available on a wider range of right aspects that are particularly relevant to the country.</a:t>
            </a:r>
          </a:p>
          <a:p>
            <a:pPr>
              <a:buFontTx/>
              <a:buChar char="•"/>
            </a:pPr>
            <a:r>
              <a:rPr lang="en-US" dirty="0" smtClean="0"/>
              <a:t> </a:t>
            </a:r>
            <a:r>
              <a:rPr lang="en-US" dirty="0" smtClean="0"/>
              <a:t>In our international assessment, comparable data are only sufficient to incorporate 4 rights.  In our US analysis, however, we are able to incorporate all 6 rights.</a:t>
            </a:r>
          </a:p>
          <a:p>
            <a:pPr>
              <a:buFontTx/>
              <a:buChar char="•"/>
            </a:pPr>
            <a:r>
              <a:rPr lang="en-US" dirty="0" smtClean="0"/>
              <a:t>We</a:t>
            </a:r>
            <a:r>
              <a:rPr lang="en-US" baseline="0" dirty="0" smtClean="0"/>
              <a:t> are able to use some indicators that</a:t>
            </a:r>
            <a:r>
              <a:rPr lang="en-US" dirty="0" smtClean="0"/>
              <a:t> better reflect what we are trying to measure—for example, the US collects data</a:t>
            </a:r>
            <a:r>
              <a:rPr lang="en-US" baseline="0" dirty="0" smtClean="0"/>
              <a:t> on food security that much better reflects the aspects of the right to food elaborated in General Comment 12 of the CESCR.</a:t>
            </a:r>
            <a:endParaRPr lang="en-US" dirty="0" smtClean="0"/>
          </a:p>
          <a:p>
            <a:pPr>
              <a:buFontTx/>
              <a:buChar char="•"/>
            </a:pPr>
            <a:r>
              <a:rPr lang="en-US" dirty="0" smtClean="0"/>
              <a:t>With</a:t>
            </a:r>
            <a:r>
              <a:rPr lang="en-US" baseline="0" dirty="0" smtClean="0"/>
              <a:t> regard to the achievement possibility frontiers, we used the international frontiers where feasible, but also estimated frontiers using historical data for all 50 states from the US. </a:t>
            </a:r>
            <a:endParaRPr lang="en-US" dirty="0" smtClean="0"/>
          </a:p>
          <a:p>
            <a:endParaRPr lang="en-US" dirty="0" smtClean="0"/>
          </a:p>
        </p:txBody>
      </p:sp>
      <p:sp>
        <p:nvSpPr>
          <p:cNvPr id="60420" name="Slide Number Placeholder 3"/>
          <p:cNvSpPr>
            <a:spLocks noGrp="1"/>
          </p:cNvSpPr>
          <p:nvPr>
            <p:ph type="sldNum" sz="quarter" idx="5"/>
          </p:nvPr>
        </p:nvSpPr>
        <p:spPr>
          <a:noFill/>
        </p:spPr>
        <p:txBody>
          <a:bodyPr/>
          <a:lstStyle/>
          <a:p>
            <a:fld id="{8EB655FB-5CC8-46BB-8C3B-E3C8AB60F9A5}"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a:buFontTx/>
              <a:buChar char="•"/>
            </a:pPr>
            <a:r>
              <a:rPr lang="en-US" dirty="0" smtClean="0"/>
              <a:t>So, how do different states in the US do?</a:t>
            </a:r>
          </a:p>
          <a:p>
            <a:pPr>
              <a:buFontTx/>
              <a:buChar char="•"/>
            </a:pPr>
            <a:r>
              <a:rPr lang="en-US" dirty="0" smtClean="0"/>
              <a:t>No </a:t>
            </a:r>
            <a:r>
              <a:rPr lang="en-US" dirty="0" smtClean="0"/>
              <a:t>state is fully meeting its obligations.  </a:t>
            </a:r>
          </a:p>
          <a:p>
            <a:pPr>
              <a:buFontTx/>
              <a:buChar char="•"/>
            </a:pPr>
            <a:r>
              <a:rPr lang="en-US" dirty="0" smtClean="0"/>
              <a:t>The best performing state, North Dakota, falls short of the mark by over 15%.  </a:t>
            </a:r>
          </a:p>
          <a:p>
            <a:pPr>
              <a:buFontTx/>
              <a:buChar char="•"/>
            </a:pPr>
            <a:r>
              <a:rPr lang="en-US" dirty="0" smtClean="0"/>
              <a:t>Most states fulfill between 75 and 79% of their obligation.  </a:t>
            </a:r>
          </a:p>
          <a:p>
            <a:pPr>
              <a:buFontTx/>
              <a:buChar char="•"/>
            </a:pPr>
            <a:r>
              <a:rPr lang="en-US" dirty="0" smtClean="0"/>
              <a:t>Two states are fulfilling less than 65% of their obligation.  </a:t>
            </a:r>
          </a:p>
          <a:p>
            <a:pPr>
              <a:buFontTx/>
              <a:buChar char="•"/>
            </a:pPr>
            <a:r>
              <a:rPr lang="en-US" dirty="0" smtClean="0"/>
              <a:t>Higher ranked states tend to be small and have small minority populations while lower ranked states tend to be large and have more diverse population. </a:t>
            </a:r>
          </a:p>
          <a:p>
            <a:endParaRPr lang="en-US" dirty="0" smtClean="0"/>
          </a:p>
        </p:txBody>
      </p:sp>
      <p:sp>
        <p:nvSpPr>
          <p:cNvPr id="69636" name="Slide Number Placeholder 3"/>
          <p:cNvSpPr>
            <a:spLocks noGrp="1"/>
          </p:cNvSpPr>
          <p:nvPr>
            <p:ph type="sldNum" sz="quarter" idx="5"/>
          </p:nvPr>
        </p:nvSpPr>
        <p:spPr>
          <a:noFill/>
        </p:spPr>
        <p:txBody>
          <a:bodyPr/>
          <a:lstStyle/>
          <a:p>
            <a:fld id="{16F3587E-0FAA-419A-B32D-608F16570E04}"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There is marked regional variation.</a:t>
            </a:r>
          </a:p>
          <a:p>
            <a:pPr>
              <a:buFont typeface="Arial" pitchFamily="34" charset="0"/>
              <a:buChar char="•"/>
            </a:pPr>
            <a:r>
              <a:rPr lang="en-US" baseline="0" dirty="0" smtClean="0"/>
              <a:t>The northern plains states and New England do best and the southwest does worst.</a:t>
            </a:r>
          </a:p>
          <a:p>
            <a:pPr>
              <a:buFont typeface="Arial" pitchFamily="34" charset="0"/>
              <a:buChar char="•"/>
            </a:pPr>
            <a:r>
              <a:rPr lang="en-US" baseline="0" dirty="0" smtClean="0"/>
              <a:t>The “black” state is actually the District of Columbia—the Nation’s capital region.  It does worst of all.</a:t>
            </a: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a:buFontTx/>
              <a:buChar char="•"/>
            </a:pPr>
            <a:r>
              <a:rPr lang="en-US" dirty="0" smtClean="0"/>
              <a:t>Again, we see variation in performance across rights.  </a:t>
            </a:r>
          </a:p>
          <a:p>
            <a:pPr>
              <a:buFontTx/>
              <a:buChar char="•"/>
            </a:pPr>
            <a:r>
              <a:rPr lang="en-US" dirty="0" smtClean="0"/>
              <a:t>States </a:t>
            </a:r>
            <a:r>
              <a:rPr lang="en-US" dirty="0" smtClean="0"/>
              <a:t>do best in fulfilling their obligations with regard to the rights to health &amp; education:  41 states fulfill at least 90% of their obligations with regard to education and 37 do with regard to health.  </a:t>
            </a:r>
          </a:p>
          <a:p>
            <a:pPr>
              <a:buFontTx/>
              <a:buChar char="•"/>
            </a:pPr>
            <a:r>
              <a:rPr lang="en-US" dirty="0" smtClean="0"/>
              <a:t>The greatest deficiencies are observed for the right to Work and the right to housing.  39 of states fail to meet even 75% of the obligated value for the right to work, and 49 states fail to meet even 70% of their obligation for the right to decent housing.  </a:t>
            </a:r>
          </a:p>
          <a:p>
            <a:pPr>
              <a:buFontTx/>
              <a:buChar char="•"/>
            </a:pPr>
            <a:r>
              <a:rPr lang="en-US" dirty="0" smtClean="0"/>
              <a:t>By far, the greatest variation across states is observed for the right to Housing.  </a:t>
            </a:r>
          </a:p>
          <a:p>
            <a:endParaRPr lang="en-US" dirty="0" smtClean="0"/>
          </a:p>
        </p:txBody>
      </p:sp>
      <p:sp>
        <p:nvSpPr>
          <p:cNvPr id="70660" name="Slide Number Placeholder 3"/>
          <p:cNvSpPr>
            <a:spLocks noGrp="1"/>
          </p:cNvSpPr>
          <p:nvPr>
            <p:ph type="sldNum" sz="quarter" idx="5"/>
          </p:nvPr>
        </p:nvSpPr>
        <p:spPr>
          <a:noFill/>
        </p:spPr>
        <p:txBody>
          <a:bodyPr/>
          <a:lstStyle/>
          <a:p>
            <a:fld id="{EDDE8025-6B9D-4A85-829F-CFA1D0CF7C74}"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buFont typeface="Arial" pitchFamily="34" charset="0"/>
              <a:buChar char="•"/>
            </a:pPr>
            <a:r>
              <a:rPr lang="en-US" dirty="0" smtClean="0"/>
              <a:t>The data for the US were rich enough to allow us to look</a:t>
            </a:r>
            <a:r>
              <a:rPr lang="en-US" baseline="0" dirty="0" smtClean="0"/>
              <a:t> at the extent to which the principle of non-discrimination was been upheld, albeit only for 4 of the six rights, and with some loss in the aspects of certain rights incorporated for those rights included.</a:t>
            </a:r>
          </a:p>
          <a:p>
            <a:pPr>
              <a:buFont typeface="Arial" pitchFamily="34" charset="0"/>
              <a:buChar char="•"/>
            </a:pPr>
            <a:r>
              <a:rPr lang="en-US" baseline="0" dirty="0" smtClean="0"/>
              <a:t>We looked at sex discrimination and racial discrimination.  </a:t>
            </a:r>
            <a:endParaRPr lang="en-US" dirty="0" smtClean="0"/>
          </a:p>
        </p:txBody>
      </p:sp>
      <p:sp>
        <p:nvSpPr>
          <p:cNvPr id="71684" name="Slide Number Placeholder 3"/>
          <p:cNvSpPr>
            <a:spLocks noGrp="1"/>
          </p:cNvSpPr>
          <p:nvPr>
            <p:ph type="sldNum" sz="quarter" idx="5"/>
          </p:nvPr>
        </p:nvSpPr>
        <p:spPr>
          <a:noFill/>
        </p:spPr>
        <p:txBody>
          <a:bodyPr/>
          <a:lstStyle/>
          <a:p>
            <a:fld id="{2802D39E-72F4-47F9-B04D-20F0C34DAFF8}" type="slidenum">
              <a:rPr lang="en-US" smtClean="0"/>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smtClean="0"/>
              <a:t>We have a fancy formula that allows one to select</a:t>
            </a:r>
            <a:r>
              <a:rPr lang="en-US" baseline="0" dirty="0" smtClean="0"/>
              <a:t> the emphasis one wants to place on discrimination, but for our purposes here, I’ll just show the results placing the maximum emphasis on discrimination.  </a:t>
            </a:r>
            <a:endParaRPr lang="en-US" dirty="0" smtClean="0"/>
          </a:p>
        </p:txBody>
      </p:sp>
      <p:sp>
        <p:nvSpPr>
          <p:cNvPr id="66564" name="Slide Number Placeholder 3"/>
          <p:cNvSpPr>
            <a:spLocks noGrp="1"/>
          </p:cNvSpPr>
          <p:nvPr>
            <p:ph type="sldNum" sz="quarter" idx="5"/>
          </p:nvPr>
        </p:nvSpPr>
        <p:spPr>
          <a:noFill/>
        </p:spPr>
        <p:txBody>
          <a:bodyPr/>
          <a:lstStyle/>
          <a:p>
            <a:fld id="{09CA7D0F-85ED-4355-BE79-24355E0DF9B9}" type="slidenum">
              <a:rPr lang="en-US" smtClean="0"/>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smtClean="0"/>
              <a:t>In the aggregate we find there is minimal sex discrimination.  </a:t>
            </a:r>
          </a:p>
        </p:txBody>
      </p:sp>
      <p:sp>
        <p:nvSpPr>
          <p:cNvPr id="72708" name="Slide Number Placeholder 3"/>
          <p:cNvSpPr>
            <a:spLocks noGrp="1"/>
          </p:cNvSpPr>
          <p:nvPr>
            <p:ph type="sldNum" sz="quarter" idx="5"/>
          </p:nvPr>
        </p:nvSpPr>
        <p:spPr>
          <a:noFill/>
        </p:spPr>
        <p:txBody>
          <a:bodyPr/>
          <a:lstStyle/>
          <a:p>
            <a:fld id="{FFCB0041-20A3-454F-9FC8-A5C9A73A7D93}" type="slidenum">
              <a:rPr lang="en-US" smtClean="0"/>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a:buFont typeface="Arial" pitchFamily="34" charset="0"/>
              <a:buChar char="•"/>
            </a:pPr>
            <a:r>
              <a:rPr lang="en-US" dirty="0" smtClean="0"/>
              <a:t>However, the aggregate index hides some important differences.  </a:t>
            </a:r>
            <a:endParaRPr lang="en-US" dirty="0" smtClean="0"/>
          </a:p>
          <a:p>
            <a:pPr>
              <a:buFont typeface="Arial" pitchFamily="34" charset="0"/>
              <a:buChar char="•"/>
            </a:pPr>
            <a:r>
              <a:rPr lang="en-US" dirty="0" smtClean="0"/>
              <a:t>With regard to education, boys are marginalized especially with regard to the quality of learning.</a:t>
            </a:r>
          </a:p>
          <a:p>
            <a:pPr>
              <a:buFont typeface="Arial" pitchFamily="34" charset="0"/>
              <a:buChar char="•"/>
            </a:pPr>
            <a:r>
              <a:rPr lang="en-US" dirty="0" smtClean="0"/>
              <a:t>When</a:t>
            </a:r>
            <a:r>
              <a:rPr lang="en-US" baseline="0" dirty="0" smtClean="0"/>
              <a:t> it comes to the right to work the value of the index is essentially the same for men and women, but this hides large differences in dimensions of the right: scores are 10 points lower on the wage aspect for women, but 10 points lower for men on the access dimension </a:t>
            </a:r>
          </a:p>
          <a:p>
            <a:pPr>
              <a:buFont typeface="Arial" pitchFamily="34" charset="0"/>
              <a:buChar char="•"/>
            </a:pPr>
            <a:r>
              <a:rPr lang="en-US" baseline="0" dirty="0" smtClean="0"/>
              <a:t>The same is true for the right to social security.  Here men are marginalized when it comes to access to health insurance, but </a:t>
            </a:r>
            <a:r>
              <a:rPr lang="en-US" baseline="0" dirty="0" err="1" smtClean="0"/>
              <a:t>wome</a:t>
            </a:r>
            <a:r>
              <a:rPr lang="en-US" baseline="0" dirty="0" smtClean="0"/>
              <a:t> are marginalized when it comes to absolute poverty.</a:t>
            </a:r>
            <a:endParaRPr lang="en-US" dirty="0" smtClean="0"/>
          </a:p>
        </p:txBody>
      </p:sp>
      <p:sp>
        <p:nvSpPr>
          <p:cNvPr id="73732" name="Slide Number Placeholder 3"/>
          <p:cNvSpPr>
            <a:spLocks noGrp="1"/>
          </p:cNvSpPr>
          <p:nvPr>
            <p:ph type="sldNum" sz="quarter" idx="5"/>
          </p:nvPr>
        </p:nvSpPr>
        <p:spPr>
          <a:noFill/>
        </p:spPr>
        <p:txBody>
          <a:bodyPr/>
          <a:lstStyle/>
          <a:p>
            <a:fld id="{1EB912A3-B2A0-41C7-A589-8082E18DB3B1}" type="slidenum">
              <a:rPr lang="en-US" smtClean="0"/>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a:buFontTx/>
              <a:buChar char="•"/>
            </a:pPr>
            <a:r>
              <a:rPr lang="en-US" dirty="0" smtClean="0"/>
              <a:t>Data limitations posed several additional </a:t>
            </a:r>
            <a:r>
              <a:rPr lang="en-US" dirty="0" smtClean="0"/>
              <a:t>problems:</a:t>
            </a:r>
            <a:r>
              <a:rPr lang="en-US" baseline="0" dirty="0" smtClean="0"/>
              <a:t> </a:t>
            </a:r>
            <a:r>
              <a:rPr lang="en-US" dirty="0" smtClean="0"/>
              <a:t> </a:t>
            </a:r>
            <a:r>
              <a:rPr lang="en-US" dirty="0" smtClean="0"/>
              <a:t>sample sizes for some ethnic groups </a:t>
            </a:r>
            <a:r>
              <a:rPr lang="en-US" dirty="0" smtClean="0"/>
              <a:t>on the indicators were so </a:t>
            </a:r>
            <a:r>
              <a:rPr lang="en-US" dirty="0" smtClean="0"/>
              <a:t>small within states that </a:t>
            </a:r>
            <a:r>
              <a:rPr lang="en-US" dirty="0" smtClean="0"/>
              <a:t>we</a:t>
            </a:r>
            <a:r>
              <a:rPr lang="en-US" baseline="0" dirty="0" smtClean="0"/>
              <a:t> couldn’t </a:t>
            </a:r>
            <a:r>
              <a:rPr lang="en-US" dirty="0" smtClean="0"/>
              <a:t>incorporate </a:t>
            </a:r>
            <a:r>
              <a:rPr lang="en-US" dirty="0" smtClean="0"/>
              <a:t>all states in the analysis.  </a:t>
            </a:r>
          </a:p>
          <a:p>
            <a:pPr>
              <a:buFontTx/>
              <a:buChar char="•"/>
            </a:pPr>
            <a:r>
              <a:rPr lang="en-US" dirty="0" smtClean="0"/>
              <a:t>Only able to calculate the full index for 26 states</a:t>
            </a:r>
          </a:p>
          <a:p>
            <a:pPr>
              <a:buFontTx/>
              <a:buChar char="•"/>
            </a:pPr>
            <a:r>
              <a:rPr lang="en-US" dirty="0" smtClean="0"/>
              <a:t>Can calculate component right indicators for larger number of states:  1) education 36 states 2) health 43 states 3) work 36 states</a:t>
            </a:r>
            <a:br>
              <a:rPr lang="en-US" dirty="0" smtClean="0"/>
            </a:br>
            <a:r>
              <a:rPr lang="en-US" dirty="0" smtClean="0"/>
              <a:t> 4) social security 33 states</a:t>
            </a:r>
            <a:r>
              <a:rPr lang="en-US" dirty="0" smtClean="0"/>
              <a:t>.</a:t>
            </a:r>
          </a:p>
          <a:p>
            <a:pPr>
              <a:buFontTx/>
              <a:buChar char="•"/>
            </a:pPr>
            <a:r>
              <a:rPr lang="en-US" dirty="0" smtClean="0"/>
              <a:t>However,</a:t>
            </a:r>
            <a:r>
              <a:rPr lang="en-US" baseline="0" dirty="0" smtClean="0"/>
              <a:t> the results are unambiguous.  There are pervasive violations of the right to non-discrimination in the U.S. with regard to obligations of results.  </a:t>
            </a:r>
          </a:p>
          <a:p>
            <a:pPr>
              <a:buFontTx/>
              <a:buChar char="•"/>
            </a:pPr>
            <a:r>
              <a:rPr lang="en-US" baseline="0" dirty="0" smtClean="0"/>
              <a:t>The US continues to be seriously delinquent in its duty to respect, protect, and promote the economic and social rights of black </a:t>
            </a:r>
            <a:r>
              <a:rPr lang="en-US" baseline="0" dirty="0" err="1" smtClean="0"/>
              <a:t>americans</a:t>
            </a:r>
            <a:r>
              <a:rPr lang="en-US" baseline="0" dirty="0" smtClean="0"/>
              <a:t> in particular.  </a:t>
            </a:r>
          </a:p>
          <a:p>
            <a:pPr>
              <a:buFontTx/>
              <a:buChar char="•"/>
            </a:pPr>
            <a:r>
              <a:rPr lang="en-US" baseline="0" dirty="0" smtClean="0"/>
              <a:t>The aggregate SERF index value is 10 points lower for black </a:t>
            </a:r>
            <a:r>
              <a:rPr lang="en-US" baseline="0" dirty="0" err="1" smtClean="0"/>
              <a:t>americans</a:t>
            </a:r>
            <a:r>
              <a:rPr lang="en-US" baseline="0" dirty="0" smtClean="0"/>
              <a:t> on average—20 points lower in Missouri.  </a:t>
            </a:r>
            <a:endParaRPr lang="en-US" dirty="0" smtClean="0"/>
          </a:p>
        </p:txBody>
      </p:sp>
      <p:sp>
        <p:nvSpPr>
          <p:cNvPr id="74756" name="Slide Number Placeholder 3"/>
          <p:cNvSpPr>
            <a:spLocks noGrp="1"/>
          </p:cNvSpPr>
          <p:nvPr>
            <p:ph type="sldNum" sz="quarter" idx="5"/>
          </p:nvPr>
        </p:nvSpPr>
        <p:spPr>
          <a:noFill/>
        </p:spPr>
        <p:txBody>
          <a:bodyPr/>
          <a:lstStyle/>
          <a:p>
            <a:fld id="{E17A751D-863B-417B-A0E8-971B630A3D52}" type="slidenum">
              <a:rPr lang="en-US" smtClean="0"/>
              <a:pPr/>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We</a:t>
            </a:r>
            <a:r>
              <a:rPr lang="en-US" baseline="0" dirty="0" smtClean="0"/>
              <a:t> see even greater problems, and some surprises when we look at the separate right indices and underlying dimensions of each right.</a:t>
            </a:r>
          </a:p>
          <a:p>
            <a:pPr>
              <a:buFont typeface="Arial" pitchFamily="34" charset="0"/>
              <a:buChar char="•"/>
            </a:pPr>
            <a:r>
              <a:rPr lang="en-US" baseline="0" dirty="0" smtClean="0"/>
              <a:t>For the right to education, the great divide is between whites and Asians on the one hand and blacks and Hispanics on the other.  </a:t>
            </a:r>
          </a:p>
          <a:p>
            <a:pPr>
              <a:buFont typeface="Arial" pitchFamily="34" charset="0"/>
              <a:buChar char="•"/>
            </a:pPr>
            <a:r>
              <a:rPr lang="en-US" baseline="0" dirty="0" smtClean="0"/>
              <a:t>The education index value is 17 points lower on average across the states, with a range of 6 to 30 points lower.  </a:t>
            </a: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is this methodology?</a:t>
            </a: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a:buFont typeface="Arial" pitchFamily="34" charset="0"/>
              <a:buChar char="•"/>
            </a:pPr>
            <a:r>
              <a:rPr lang="en-US" dirty="0" smtClean="0"/>
              <a:t>US performance on Right to Decent Work is lower than on </a:t>
            </a:r>
            <a:r>
              <a:rPr lang="en-US" dirty="0" smtClean="0"/>
              <a:t>any other </a:t>
            </a:r>
            <a:r>
              <a:rPr lang="en-US" dirty="0" smtClean="0"/>
              <a:t>component rights.  One might hope discrimination was not as marked along this dimension, but that is not the case.  </a:t>
            </a:r>
            <a:endParaRPr lang="en-US" dirty="0" smtClean="0"/>
          </a:p>
          <a:p>
            <a:pPr>
              <a:buFont typeface="Arial" pitchFamily="34" charset="0"/>
              <a:buChar char="•"/>
            </a:pPr>
            <a:r>
              <a:rPr lang="en-US" dirty="0" smtClean="0"/>
              <a:t>On</a:t>
            </a:r>
            <a:r>
              <a:rPr lang="en-US" baseline="0" dirty="0" smtClean="0"/>
              <a:t> average, this index falls by 20 points when incorporating discrimination; but it is between 35 and 45 points lower in 3 states, and those aren’t the states where we think racism is most prevalent.  </a:t>
            </a:r>
            <a:endParaRPr lang="en-US" dirty="0" smtClean="0"/>
          </a:p>
          <a:p>
            <a:pPr>
              <a:buFont typeface="Arial" pitchFamily="34" charset="0"/>
              <a:buChar char="•"/>
            </a:pPr>
            <a:r>
              <a:rPr lang="en-US" dirty="0" smtClean="0"/>
              <a:t>The divide is between whites and all other groups</a:t>
            </a:r>
            <a:r>
              <a:rPr lang="en-US" baseline="0" dirty="0" smtClean="0"/>
              <a:t> with blacks faring worst when it comes to decent pay and Hispanics faring worst when it comes to work security and work environment.  </a:t>
            </a:r>
            <a:endParaRPr lang="en-US" dirty="0" smtClean="0"/>
          </a:p>
          <a:p>
            <a:pPr>
              <a:buFont typeface="Arial" pitchFamily="34" charset="0"/>
              <a:buNone/>
            </a:pPr>
            <a:endParaRPr lang="en-US" dirty="0" smtClean="0"/>
          </a:p>
        </p:txBody>
      </p:sp>
      <p:sp>
        <p:nvSpPr>
          <p:cNvPr id="75780" name="Slide Number Placeholder 3"/>
          <p:cNvSpPr>
            <a:spLocks noGrp="1"/>
          </p:cNvSpPr>
          <p:nvPr>
            <p:ph type="sldNum" sz="quarter" idx="5"/>
          </p:nvPr>
        </p:nvSpPr>
        <p:spPr>
          <a:noFill/>
        </p:spPr>
        <p:txBody>
          <a:bodyPr/>
          <a:lstStyle/>
          <a:p>
            <a:fld id="{E9B3DC36-CCA2-407F-B431-AA8C51AA57D2}" type="slidenum">
              <a:rPr lang="en-US" smtClean="0"/>
              <a:pPr/>
              <a:t>41</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a:t>
            </a:r>
            <a:r>
              <a:rPr lang="en-US" baseline="0" dirty="0" smtClean="0"/>
              <a:t> extent of violation with regard to non-discrimination is nearly as pronounced for social security, only here Hispanics are uniformly the most marginalized group.  </a:t>
            </a: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 Principle of Progressive Realization” enunciated in Article 2.1 of the ICESCR requires countries to commit the maximum of their available resources to fulfill their economic and social rights obligations.</a:t>
            </a:r>
          </a:p>
          <a:p>
            <a:pPr>
              <a:buFont typeface="Arial" pitchFamily="34" charset="0"/>
              <a:buChar char="•"/>
            </a:pPr>
            <a:r>
              <a:rPr lang="en-US" dirty="0" smtClean="0"/>
              <a:t>Thus in assessing</a:t>
            </a:r>
            <a:r>
              <a:rPr lang="en-US" baseline="0" dirty="0" smtClean="0"/>
              <a:t> the extent to which countries meet their obligations of result, one needs to assess the level of rights enjoyment relative to the level of the country’s obligation of results.</a:t>
            </a:r>
          </a:p>
          <a:p>
            <a:pPr>
              <a:buFont typeface="Arial" pitchFamily="34" charset="0"/>
              <a:buChar char="•"/>
            </a:pPr>
            <a:r>
              <a:rPr lang="en-US" baseline="0" dirty="0" smtClean="0"/>
              <a:t>In essence, this is what the SERF Index does.  It measures a country’s ESR fulfillment score on any given right, call it z, as the ratio between the level of rights enjoyment and the level of state obligation which after multiplying by 100 reflects the percentage to which the country has met its obligation.</a:t>
            </a:r>
          </a:p>
          <a:p>
            <a:pPr>
              <a:buFont typeface="Arial" pitchFamily="34" charset="0"/>
              <a:buChar char="•"/>
            </a:pPr>
            <a:r>
              <a:rPr lang="en-US" baseline="0" dirty="0" smtClean="0"/>
              <a:t>Thus in constructing the SERF Index with regard to any aspect of a given ESR, two pieces of information are required:</a:t>
            </a:r>
          </a:p>
          <a:p>
            <a:pPr lvl="1">
              <a:buFont typeface="Arial" pitchFamily="34" charset="0"/>
              <a:buChar char="•"/>
            </a:pPr>
            <a:r>
              <a:rPr lang="en-US" baseline="0" dirty="0" smtClean="0"/>
              <a:t>A measure of the extent to which the right is enjoyed (the numerator), and</a:t>
            </a:r>
          </a:p>
          <a:p>
            <a:pPr lvl="1">
              <a:buFont typeface="Arial" pitchFamily="34" charset="0"/>
              <a:buChar char="•"/>
            </a:pPr>
            <a:r>
              <a:rPr lang="en-US" baseline="0" dirty="0" smtClean="0"/>
              <a:t>A measure of the extent of the State’s obligation with regard to the extent to which the right is enjoyed (the denominator).</a:t>
            </a:r>
          </a:p>
          <a:p>
            <a:pPr lvl="1">
              <a:buFont typeface="Arial" pitchFamily="34" charset="0"/>
              <a:buChar char="•"/>
            </a:pPr>
            <a:endParaRPr lang="en-US" baseline="0" dirty="0" smtClean="0"/>
          </a:p>
          <a:p>
            <a:pPr>
              <a:buFont typeface="Arial" pitchFamily="34" charset="0"/>
              <a:buChar char="•"/>
            </a:pPr>
            <a:endParaRPr lang="en-US" baseline="0" dirty="0" smtClean="0"/>
          </a:p>
          <a:p>
            <a:pPr>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t>We identify the substantive rights specified from the text of the Covenant along with the CESCR’s General Comments.</a:t>
            </a:r>
          </a:p>
          <a:p>
            <a:pPr>
              <a:buFont typeface="Arial" pitchFamily="34" charset="0"/>
              <a:buChar char="•"/>
            </a:pPr>
            <a:r>
              <a:rPr lang="en-US" dirty="0" smtClean="0"/>
              <a:t>We</a:t>
            </a:r>
            <a:r>
              <a:rPr lang="en-US" baseline="0" dirty="0" smtClean="0"/>
              <a:t> then select socio-economic indicators reflecting the most relevant attributes of the substantive rights to measure the level of rights enjoyment.</a:t>
            </a:r>
          </a:p>
          <a:p>
            <a:pPr>
              <a:buFont typeface="Arial" pitchFamily="34" charset="0"/>
              <a:buChar char="•"/>
            </a:pPr>
            <a:r>
              <a:rPr lang="en-US" baseline="0" dirty="0" smtClean="0"/>
              <a:t>Beyond concept validity, a number of additional criteria govern our choice of indicators including data reliability, </a:t>
            </a:r>
            <a:r>
              <a:rPr lang="en-US" baseline="0" dirty="0" smtClean="0"/>
              <a:t>comparability </a:t>
            </a:r>
            <a:r>
              <a:rPr lang="en-US" baseline="0" dirty="0" smtClean="0"/>
              <a:t>across countries and over time, and whether the indicator was based on objective information and generated using an objective method.  </a:t>
            </a:r>
          </a:p>
          <a:p>
            <a:pPr>
              <a:buFont typeface="Arial" pitchFamily="34" charset="0"/>
              <a:buChar char="•"/>
            </a:pPr>
            <a:r>
              <a:rPr lang="en-US" baseline="0" dirty="0" smtClean="0"/>
              <a:t>The indicators selected vary depending on the context.</a:t>
            </a:r>
          </a:p>
          <a:p>
            <a:pPr>
              <a:buFont typeface="Arial" pitchFamily="34" charset="0"/>
              <a:buChar char="•"/>
            </a:pPr>
            <a:r>
              <a:rPr lang="en-US" baseline="0" dirty="0" smtClean="0"/>
              <a:t>Selection of indicators for our international indices requires striking a balance between several factors:</a:t>
            </a:r>
          </a:p>
          <a:p>
            <a:pPr lvl="1">
              <a:buFont typeface="Arial" pitchFamily="34" charset="0"/>
              <a:buChar char="•"/>
            </a:pPr>
            <a:r>
              <a:rPr lang="en-US" baseline="0" dirty="0" smtClean="0"/>
              <a:t>Coverage across countries or other relevant administrative unit, the most relevant challenges to fulfilling a right, discrimination in achievement, and the like.  </a:t>
            </a:r>
          </a:p>
          <a:p>
            <a:pPr lvl="0">
              <a:buFont typeface="Arial" pitchFamily="34" charset="0"/>
              <a:buChar char="•"/>
            </a:pPr>
            <a:r>
              <a:rPr lang="en-US" baseline="0" dirty="0" smtClean="0"/>
              <a:t>As a result, the selection of indicators measuring rights enjoyment varies across the applications we’ll look at today.  </a:t>
            </a:r>
          </a:p>
          <a:p>
            <a:pPr lvl="0">
              <a:buFont typeface="Arial" pitchFamily="34" charset="0"/>
              <a:buChar char="•"/>
            </a:pPr>
            <a:r>
              <a:rPr lang="en-US" baseline="0" dirty="0" smtClean="0"/>
              <a:t>In all cases, though, we restrict our choice to data that is publicly </a:t>
            </a:r>
            <a:r>
              <a:rPr lang="en-US" baseline="0" dirty="0" smtClean="0"/>
              <a:t>accessible and to the extent possible harmonized by international organizations—</a:t>
            </a:r>
            <a:r>
              <a:rPr lang="en-US" baseline="0" dirty="0" err="1" smtClean="0"/>
              <a:t>eg</a:t>
            </a:r>
            <a:r>
              <a:rPr lang="en-US" baseline="0" dirty="0" smtClean="0"/>
              <a:t>. UN, World Bank, etc..</a:t>
            </a:r>
          </a:p>
          <a:p>
            <a:pPr lvl="0">
              <a:buFont typeface="Arial" pitchFamily="34" charset="0"/>
              <a:buChar char="•"/>
            </a:pPr>
            <a:r>
              <a:rPr lang="en-US" baseline="0" dirty="0" smtClean="0"/>
              <a:t>Of course, we can’t adjust for intentional inaccuracies in data reports by governments.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EE28BE6-90B5-4E29-BDCA-560137D13145}" type="slidenum">
              <a:rPr lang="en-US" smtClean="0"/>
              <a:pPr/>
              <a:t>7</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t>The</a:t>
            </a:r>
            <a:r>
              <a:rPr lang="en-US" baseline="0" dirty="0" smtClean="0"/>
              <a:t> key innovation of the SERF Index methodology is the construction of an Achievement Possibility Frontier for each indicator that benchmark’s each country’s level of obligation at any time.</a:t>
            </a:r>
          </a:p>
          <a:p>
            <a:pPr eaLnBrk="1" hangingPunct="1">
              <a:buFont typeface="Arial" pitchFamily="34" charset="0"/>
              <a:buChar char="•"/>
            </a:pPr>
            <a:r>
              <a:rPr lang="en-US" baseline="0" dirty="0" smtClean="0"/>
              <a:t>In the case of our international indices, we construct a scatter plot of achievement on a given indicator against per capita GDP (measured in constant PPP$), our indicator of available resources, using data from all countries over the 1990-2008 period.  </a:t>
            </a:r>
          </a:p>
          <a:p>
            <a:pPr eaLnBrk="1" hangingPunct="1">
              <a:buFont typeface="Arial" pitchFamily="34" charset="0"/>
              <a:buChar char="•"/>
            </a:pPr>
            <a:r>
              <a:rPr lang="en-US" baseline="0" dirty="0" smtClean="0"/>
              <a:t>We then identify frontier observations from the scatter and use econometric </a:t>
            </a:r>
            <a:r>
              <a:rPr lang="en-US" baseline="0" dirty="0" smtClean="0"/>
              <a:t>techniques </a:t>
            </a:r>
            <a:r>
              <a:rPr lang="en-US" baseline="0" dirty="0" smtClean="0"/>
              <a:t>to fit a </a:t>
            </a:r>
            <a:r>
              <a:rPr lang="en-US" baseline="0" dirty="0" err="1" smtClean="0"/>
              <a:t>cuvre</a:t>
            </a:r>
            <a:r>
              <a:rPr lang="en-US" baseline="0" dirty="0" smtClean="0"/>
              <a:t> </a:t>
            </a:r>
            <a:r>
              <a:rPr lang="en-US" baseline="0" dirty="0" smtClean="0"/>
              <a:t>to the </a:t>
            </a:r>
            <a:r>
              <a:rPr lang="en-US" baseline="0" dirty="0" smtClean="0"/>
              <a:t>boundary </a:t>
            </a:r>
            <a:r>
              <a:rPr lang="en-US" baseline="0" dirty="0" smtClean="0"/>
              <a:t>observations.</a:t>
            </a:r>
          </a:p>
          <a:p>
            <a:pPr eaLnBrk="1" hangingPunct="1">
              <a:buFont typeface="Arial" pitchFamily="34" charset="0"/>
              <a:buChar char="•"/>
            </a:pPr>
            <a:r>
              <a:rPr lang="en-US" baseline="0" dirty="0" smtClean="0"/>
              <a:t>The resultant Achievement Possibility Frontier shows the level of achievement on an indicator that is feasible using best practices at any given level of resource capacity.  </a:t>
            </a:r>
          </a:p>
          <a:p>
            <a:pPr eaLnBrk="1" hangingPunct="1">
              <a:buFont typeface="Arial" pitchFamily="34" charset="0"/>
              <a:buChar char="•"/>
            </a:pPr>
            <a:r>
              <a:rPr lang="en-US" baseline="0" dirty="0" smtClean="0"/>
              <a:t>What’s striking about the frontiers, is the large difference in rights enjoyment levels among countries with similar per capita GDP levels.</a:t>
            </a:r>
          </a:p>
          <a:p>
            <a:pPr eaLnBrk="1" hangingPunct="1">
              <a:buFont typeface="Arial" pitchFamily="34" charset="0"/>
              <a:buChar char="•"/>
            </a:pPr>
            <a:r>
              <a:rPr lang="en-US" baseline="0" dirty="0" smtClean="0"/>
              <a:t>A country’s level of obligation at a given time with regard to any given aspect of a right is then measured as the frontier value of the Achievement Possibility Frontier at the country’s per capita GDP level.</a:t>
            </a:r>
          </a:p>
          <a:p>
            <a:pPr eaLnBrk="1" hangingPunct="1">
              <a:buFont typeface="Arial" pitchFamily="34" charset="0"/>
              <a:buChar char="•"/>
            </a:pPr>
            <a:r>
              <a:rPr lang="en-US" baseline="0" dirty="0" smtClean="0"/>
              <a:t>A performance indicator score is then calculated as the ratio </a:t>
            </a:r>
            <a:r>
              <a:rPr lang="en-US" baseline="0" dirty="0" smtClean="0"/>
              <a:t>of </a:t>
            </a:r>
            <a:r>
              <a:rPr lang="en-US" baseline="0" dirty="0" smtClean="0"/>
              <a:t>the level of enjoyment observed in a country at a given time to the feasible level at that country’s per capita income level.  </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799E8F1-3054-41D4-A2DA-52C30F7B328C}" type="slidenum">
              <a:rPr lang="en-US" smtClean="0"/>
              <a:pPr/>
              <a:t>8</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t>It is also clear that it is feasible to fulfill some aspects of some rights at lower per capita income levels than others.  </a:t>
            </a:r>
          </a:p>
          <a:p>
            <a:pPr lvl="1" eaLnBrk="1" hangingPunct="1">
              <a:buFont typeface="Arial" pitchFamily="34" charset="0"/>
              <a:buChar char="•"/>
            </a:pPr>
            <a:r>
              <a:rPr lang="en-US" dirty="0" smtClean="0"/>
              <a:t>For example, it takes 10 times more</a:t>
            </a:r>
            <a:r>
              <a:rPr lang="en-US" baseline="0" dirty="0" smtClean="0"/>
              <a:t> income</a:t>
            </a:r>
            <a:r>
              <a:rPr lang="en-US" dirty="0" smtClean="0"/>
              <a:t> to achieve the maximum score on the percentage of children not stunted than it does to achieve a 100%</a:t>
            </a:r>
            <a:r>
              <a:rPr lang="en-US" baseline="0" dirty="0" smtClean="0"/>
              <a:t> primary school completion rate.  </a:t>
            </a:r>
          </a:p>
          <a:p>
            <a:pPr lvl="0" eaLnBrk="1" hangingPunct="1">
              <a:buFont typeface="Arial" pitchFamily="34" charset="0"/>
              <a:buChar char="•"/>
            </a:pPr>
            <a:r>
              <a:rPr lang="en-US" baseline="0" dirty="0" smtClean="0"/>
              <a:t>The frontiers map the rate at which it is feasible to transform resources </a:t>
            </a:r>
            <a:r>
              <a:rPr lang="en-US" baseline="0" dirty="0" smtClean="0"/>
              <a:t>into aspects of </a:t>
            </a:r>
            <a:r>
              <a:rPr lang="en-US" baseline="0" dirty="0" smtClean="0"/>
              <a:t>rights enjoyment.  </a:t>
            </a:r>
            <a:endParaRPr lang="en-US" dirty="0" smtClean="0"/>
          </a:p>
          <a:p>
            <a:pPr lvl="1" eaLnBrk="1" hangingPunct="1">
              <a:buFont typeface="Arial" pitchFamily="34" charset="0"/>
              <a:buChar char="•"/>
            </a:pPr>
            <a:endParaRPr lang="en-US" dirty="0" smtClean="0"/>
          </a:p>
          <a:p>
            <a:pPr lvl="1"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SERF Index is constructed as follows:</a:t>
            </a:r>
          </a:p>
          <a:p>
            <a:pPr lvl="1">
              <a:buFont typeface="Arial" pitchFamily="34" charset="0"/>
              <a:buChar char="•"/>
            </a:pPr>
            <a:r>
              <a:rPr lang="en-US" dirty="0" smtClean="0"/>
              <a:t>[Click on 1].  An indicator of a right aspect is converted into an indicator</a:t>
            </a:r>
            <a:r>
              <a:rPr lang="en-US" baseline="0" dirty="0" smtClean="0"/>
              <a:t> performance score for that right aspect using the Achievement Possibilities Frontier as I just explained.</a:t>
            </a:r>
          </a:p>
          <a:p>
            <a:pPr lvl="1">
              <a:buFont typeface="Arial" pitchFamily="34" charset="0"/>
              <a:buChar char="•"/>
            </a:pPr>
            <a:r>
              <a:rPr lang="en-US" baseline="0" dirty="0" smtClean="0"/>
              <a:t>[Click on 2].  Since multiple aspects of a right are typical taken into account, each of the indicators underlying each aspect also need to be converted into performance indicator scores.</a:t>
            </a:r>
          </a:p>
          <a:p>
            <a:pPr lvl="1">
              <a:buFont typeface="Arial" pitchFamily="34" charset="0"/>
              <a:buChar char="•"/>
            </a:pPr>
            <a:r>
              <a:rPr lang="en-US" baseline="0" dirty="0" smtClean="0"/>
              <a:t>[Click on 3].  The performance indicator scores are then averaged to create a given right index.</a:t>
            </a:r>
          </a:p>
          <a:p>
            <a:pPr lvl="1">
              <a:buFont typeface="Arial" pitchFamily="34" charset="0"/>
              <a:buChar char="•"/>
            </a:pPr>
            <a:r>
              <a:rPr lang="en-US" baseline="0" dirty="0" smtClean="0"/>
              <a:t>[Click on 4].  The SERF Index itself is a weighted average of the different right indices.  </a:t>
            </a:r>
            <a:endParaRPr lang="en-US" dirty="0"/>
          </a:p>
        </p:txBody>
      </p:sp>
      <p:sp>
        <p:nvSpPr>
          <p:cNvPr id="4" name="Slide Number Placeholder 3"/>
          <p:cNvSpPr>
            <a:spLocks noGrp="1"/>
          </p:cNvSpPr>
          <p:nvPr>
            <p:ph type="sldNum" sz="quarter" idx="10"/>
          </p:nvPr>
        </p:nvSpPr>
        <p:spPr/>
        <p:txBody>
          <a:bodyPr/>
          <a:lstStyle/>
          <a:p>
            <a:pPr>
              <a:defRPr/>
            </a:pPr>
            <a:fld id="{FE921A2E-7C03-466E-850F-37A9619C9F6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endParaRPr lang="en-US" dirty="0"/>
          </a:p>
        </p:txBody>
      </p:sp>
      <p:sp>
        <p:nvSpPr>
          <p:cNvPr id="16" name="Footer Placeholder 16"/>
          <p:cNvSpPr>
            <a:spLocks noGrp="1"/>
          </p:cNvSpPr>
          <p:nvPr>
            <p:ph type="ftr" sz="quarter" idx="11"/>
          </p:nvPr>
        </p:nvSpPr>
        <p:spPr/>
        <p:txBody>
          <a:bodyPr/>
          <a:lstStyle>
            <a:lvl1pPr>
              <a:defRPr/>
            </a:lvl1pPr>
          </a:lstStyle>
          <a:p>
            <a:pPr>
              <a:defRPr/>
            </a:pPr>
            <a:r>
              <a:rPr lang="en-US" smtClean="0"/>
              <a:t>Social Watch International Assembly, July 2011</a:t>
            </a: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C38A7AEE-EA20-48B2-BA0F-C4D879833FF1}"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Social Watch International Assembly, July 2011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F02D659-AD0A-4BC2-A9B0-8198B7DA4A76}"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DC560E97-535D-4853-9322-563DC61D18EC}"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endParaRPr lang="en-US" dirty="0"/>
          </a:p>
        </p:txBody>
      </p:sp>
      <p:sp>
        <p:nvSpPr>
          <p:cNvPr id="15" name="Footer Placeholder 4"/>
          <p:cNvSpPr>
            <a:spLocks noGrp="1"/>
          </p:cNvSpPr>
          <p:nvPr>
            <p:ph type="ftr" sz="quarter" idx="12"/>
          </p:nvPr>
        </p:nvSpPr>
        <p:spPr/>
        <p:txBody>
          <a:bodyPr/>
          <a:lstStyle>
            <a:lvl1pPr>
              <a:defRPr/>
            </a:lvl1pPr>
          </a:lstStyle>
          <a:p>
            <a:pPr>
              <a:defRPr/>
            </a:pPr>
            <a:r>
              <a:rPr lang="en-US" smtClean="0"/>
              <a:t>Social Watch International Assembly, July 2011</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Social Watch International Assembly, July 2011</a:t>
            </a: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8E17CA7-BC8B-483B-9DDA-12AF7D8166C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r>
              <a:rPr lang="en-US" smtClean="0"/>
              <a:t>Social Watch International Assembly, July 2011</a:t>
            </a:r>
            <a:endParaRPr lang="en-US" dirty="0"/>
          </a:p>
        </p:txBody>
      </p:sp>
      <p:sp>
        <p:nvSpPr>
          <p:cNvPr id="16" name="Date Placeholder 3"/>
          <p:cNvSpPr>
            <a:spLocks noGrp="1"/>
          </p:cNvSpPr>
          <p:nvPr>
            <p:ph type="dt" sz="half" idx="11"/>
          </p:nvPr>
        </p:nvSpPr>
        <p:spPr/>
        <p:txBody>
          <a:bodyPr/>
          <a:lstStyle>
            <a:lvl1pPr>
              <a:defRPr/>
            </a:lvl1pPr>
          </a:lstStyle>
          <a:p>
            <a:pPr>
              <a:defRPr/>
            </a:pPr>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A51B6612-432A-411B-B0E1-D1369B761A3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smtClean="0"/>
              <a:t>Social Watch International Assembly, July 2011</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9B69D9F-BF7D-456A-A6D8-814515661B9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r>
              <a:rPr lang="en-US" smtClean="0"/>
              <a:t>Social Watch International Assembly, July 2011</a:t>
            </a: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ED2AA85E-60FD-4FF0-B336-3646CAD01F1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smtClean="0"/>
              <a:t>Social Watch International Assembly, July 2011</a:t>
            </a: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98D7C11B-B242-488E-ACB0-2E52D92DA47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dirty="0"/>
          </a:p>
        </p:txBody>
      </p:sp>
      <p:sp>
        <p:nvSpPr>
          <p:cNvPr id="9" name="Footer Placeholder 2"/>
          <p:cNvSpPr>
            <a:spLocks noGrp="1"/>
          </p:cNvSpPr>
          <p:nvPr>
            <p:ph type="ftr" sz="quarter" idx="11"/>
          </p:nvPr>
        </p:nvSpPr>
        <p:spPr/>
        <p:txBody>
          <a:bodyPr/>
          <a:lstStyle>
            <a:lvl1pPr>
              <a:defRPr/>
            </a:lvl1pPr>
          </a:lstStyle>
          <a:p>
            <a:pPr>
              <a:defRPr/>
            </a:pPr>
            <a:r>
              <a:rPr lang="en-US" smtClean="0"/>
              <a:t>Social Watch International Assembly, July 2011</a:t>
            </a: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B0B94D4A-FE42-4257-B7BF-7E316794BB2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037737C1-8FA2-4031-BB82-E8E37BE6B1B9}"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r>
              <a:rPr lang="en-US" smtClean="0"/>
              <a:t>Social Watch International Assembly, July 2011</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5348D6A5-2D08-4F4F-9082-A2D48B70CFEC}"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r>
              <a:rPr lang="en-US" smtClean="0"/>
              <a:t>Social Watch International Assembly, July 2011</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a:defRPr/>
            </a:pPr>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r>
              <a:rPr lang="en-US" smtClean="0"/>
              <a:t>Social Watch International Assembly, July 2011</a:t>
            </a: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defRPr>
            </a:lvl1pPr>
          </a:lstStyle>
          <a:p>
            <a:pPr>
              <a:defRPr/>
            </a:pPr>
            <a:fld id="{598160DA-9A0E-459C-A5A0-75685C71F1FD}" type="slidenum">
              <a:rPr lang="en-US"/>
              <a:pPr>
                <a:defRPr/>
              </a:pPr>
              <a:t>‹#›</a:t>
            </a:fld>
            <a:endParaRPr lang="en-US" dirty="0"/>
          </a:p>
        </p:txBody>
      </p:sp>
      <p:sp>
        <p:nvSpPr>
          <p:cNvPr id="3086"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7"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hf sldNum="0" hdr="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371600" y="3276600"/>
            <a:ext cx="6477000" cy="2895600"/>
          </a:xfrm>
        </p:spPr>
        <p:txBody>
          <a:bodyPr>
            <a:normAutofit/>
          </a:bodyPr>
          <a:lstStyle/>
          <a:p>
            <a:pPr eaLnBrk="1" hangingPunct="1">
              <a:lnSpc>
                <a:spcPct val="70000"/>
              </a:lnSpc>
              <a:defRPr/>
            </a:pPr>
            <a:r>
              <a:rPr lang="en-US" sz="1900" cap="none" dirty="0" smtClean="0">
                <a:solidFill>
                  <a:srgbClr val="898989"/>
                </a:solidFill>
                <a:latin typeface="Calibri" pitchFamily="34" charset="0"/>
              </a:rPr>
              <a:t>Susan Randolph</a:t>
            </a:r>
          </a:p>
          <a:p>
            <a:pPr eaLnBrk="1" hangingPunct="1">
              <a:lnSpc>
                <a:spcPct val="70000"/>
              </a:lnSpc>
              <a:defRPr/>
            </a:pPr>
            <a:r>
              <a:rPr lang="en-US" sz="1900" cap="none" dirty="0" smtClean="0">
                <a:solidFill>
                  <a:srgbClr val="898989"/>
                </a:solidFill>
                <a:latin typeface="Calibri" pitchFamily="34" charset="0"/>
              </a:rPr>
              <a:t>University of Connecticut</a:t>
            </a:r>
          </a:p>
          <a:p>
            <a:pPr eaLnBrk="1" hangingPunct="1">
              <a:lnSpc>
                <a:spcPct val="70000"/>
              </a:lnSpc>
              <a:defRPr/>
            </a:pPr>
            <a:endParaRPr lang="en-US" sz="1900" cap="none" dirty="0" smtClean="0">
              <a:solidFill>
                <a:srgbClr val="898989"/>
              </a:solidFill>
              <a:latin typeface="Calibri" pitchFamily="34" charset="0"/>
            </a:endParaRPr>
          </a:p>
          <a:p>
            <a:pPr eaLnBrk="1" hangingPunct="1">
              <a:lnSpc>
                <a:spcPct val="70000"/>
              </a:lnSpc>
              <a:defRPr/>
            </a:pPr>
            <a:endParaRPr lang="en-US" sz="1900" cap="none" dirty="0" smtClean="0">
              <a:solidFill>
                <a:srgbClr val="898989"/>
              </a:solidFill>
              <a:latin typeface="Calibri" pitchFamily="34" charset="0"/>
            </a:endParaRPr>
          </a:p>
          <a:p>
            <a:pPr algn="l" eaLnBrk="1" hangingPunct="1">
              <a:lnSpc>
                <a:spcPct val="70000"/>
              </a:lnSpc>
              <a:defRPr/>
            </a:pPr>
            <a:endParaRPr lang="en-US" sz="1900" i="1" cap="none" dirty="0" smtClean="0">
              <a:solidFill>
                <a:srgbClr val="898989"/>
              </a:solidFill>
              <a:latin typeface="Calibri" pitchFamily="34" charset="0"/>
            </a:endParaRPr>
          </a:p>
          <a:p>
            <a:pPr eaLnBrk="1" hangingPunct="1">
              <a:lnSpc>
                <a:spcPct val="70000"/>
              </a:lnSpc>
              <a:defRPr/>
            </a:pPr>
            <a:endParaRPr lang="en-US" sz="1400" cap="none" dirty="0" smtClean="0">
              <a:solidFill>
                <a:srgbClr val="898989"/>
              </a:solidFill>
              <a:latin typeface="Calibri" pitchFamily="34" charset="0"/>
            </a:endParaRPr>
          </a:p>
        </p:txBody>
      </p:sp>
      <p:sp>
        <p:nvSpPr>
          <p:cNvPr id="15363" name="Rectangle 2"/>
          <p:cNvSpPr>
            <a:spLocks noGrp="1" noChangeArrowheads="1"/>
          </p:cNvSpPr>
          <p:nvPr>
            <p:ph type="ctrTitle"/>
          </p:nvPr>
        </p:nvSpPr>
        <p:spPr>
          <a:xfrm>
            <a:off x="152400" y="685800"/>
            <a:ext cx="8610600" cy="1447800"/>
          </a:xfrm>
        </p:spPr>
        <p:txBody>
          <a:bodyPr/>
          <a:lstStyle/>
          <a:p>
            <a:pPr eaLnBrk="1" hangingPunct="1"/>
            <a:r>
              <a:rPr lang="en-US" sz="3200" dirty="0" smtClean="0"/>
              <a:t/>
            </a:r>
            <a:br>
              <a:rPr lang="en-US" sz="3200" dirty="0" smtClean="0"/>
            </a:br>
            <a:r>
              <a:rPr lang="en-US" sz="3200" dirty="0" smtClean="0"/>
              <a:t> </a:t>
            </a:r>
            <a:r>
              <a:rPr lang="en-US" sz="3200" b="1" dirty="0" smtClean="0"/>
              <a:t> </a:t>
            </a:r>
            <a:r>
              <a:rPr lang="en-US" sz="2800" b="1" dirty="0" smtClean="0"/>
              <a:t>Social &amp; Economic Rights Fulfillment Index</a:t>
            </a:r>
            <a:r>
              <a:rPr lang="en-US" sz="3200" dirty="0" smtClean="0"/>
              <a:t/>
            </a:r>
            <a:br>
              <a:rPr lang="en-US" sz="3200" dirty="0" smtClean="0"/>
            </a:br>
            <a:r>
              <a:rPr lang="en-US" sz="3200" dirty="0" smtClean="0"/>
              <a:t>Holding Governments Accountable</a:t>
            </a:r>
            <a:endParaRPr lang="en-US" sz="3200" b="1" dirty="0" smtClean="0">
              <a:latin typeface="Calibri" pitchFamily="34" charset="0"/>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smtClean="0"/>
              <a:t>Core &amp; High Income Country SERF Indices</a:t>
            </a:r>
            <a:endParaRPr lang="en-US" dirty="0"/>
          </a:p>
        </p:txBody>
      </p:sp>
      <p:sp>
        <p:nvSpPr>
          <p:cNvPr id="7" name="Date Placeholder 6"/>
          <p:cNvSpPr>
            <a:spLocks noGrp="1"/>
          </p:cNvSpPr>
          <p:nvPr>
            <p:ph type="dt" sz="half" idx="11"/>
          </p:nvPr>
        </p:nvSpPr>
        <p:spPr/>
        <p:txBody>
          <a:bodyPr/>
          <a:lstStyle/>
          <a:p>
            <a:pPr>
              <a:defRPr/>
            </a:pPr>
            <a:endParaRPr lang="en-US" dirty="0"/>
          </a:p>
        </p:txBody>
      </p:sp>
      <p:sp>
        <p:nvSpPr>
          <p:cNvPr id="8" name="Footer Placeholder 7"/>
          <p:cNvSpPr>
            <a:spLocks noGrp="1"/>
          </p:cNvSpPr>
          <p:nvPr>
            <p:ph type="ftr" sz="quarter" idx="10"/>
          </p:nvPr>
        </p:nvSpPr>
        <p:spPr/>
        <p:txBody>
          <a:bodyPr/>
          <a:lstStyle/>
          <a:p>
            <a:pPr>
              <a:defRPr/>
            </a:pPr>
            <a:r>
              <a:rPr lang="en-US" smtClean="0"/>
              <a:t>Social Watch International Assembly, July 2011</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1676400"/>
          <a:ext cx="8458199" cy="3454400"/>
        </p:xfrm>
        <a:graphic>
          <a:graphicData uri="http://schemas.openxmlformats.org/drawingml/2006/table">
            <a:tbl>
              <a:tblPr/>
              <a:tblGrid>
                <a:gridCol w="2206572"/>
                <a:gridCol w="3432228"/>
                <a:gridCol w="2819399"/>
              </a:tblGrid>
              <a:tr h="27146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Times New Roman" pitchFamily="18" charset="0"/>
                          <a:cs typeface="Times New Roman" pitchFamily="18" charset="0"/>
                        </a:rPr>
                        <a:t>Social/Economic Right</a:t>
                      </a:r>
                      <a:endParaRPr kumimoji="0" lang="en-US"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E1E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Times New Roman" pitchFamily="18" charset="0"/>
                          <a:cs typeface="Times New Roman" pitchFamily="18" charset="0"/>
                        </a:rPr>
                        <a:t>Indicator for Core SERF Index</a:t>
                      </a:r>
                      <a:endParaRPr kumimoji="0" lang="en-US"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E1E7"/>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Times New Roman" pitchFamily="18" charset="0"/>
                          <a:cs typeface="Times New Roman" pitchFamily="18" charset="0"/>
                        </a:rPr>
                        <a:t>Indicator for High Income OECD Country SERF Index</a:t>
                      </a:r>
                      <a:endParaRPr kumimoji="0" lang="en-US"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E1E7"/>
                    </a:solidFill>
                  </a:tcPr>
                </a:tc>
              </a:tr>
              <a:tr h="27146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Right to Food</a:t>
                      </a:r>
                      <a:endParaRPr kumimoji="0" lang="en-US" sz="12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9DB"/>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children (0-5) NOT Malnourished (height for age)</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%Infants NOT low birth weight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7">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Right to Education</a:t>
                      </a:r>
                      <a:endParaRPr kumimoji="0" lang="en-US" sz="12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9DB"/>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Primary school completion rate;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Combined school enrollment rate</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Combined school enrollment rate;</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Average math and science PISA score</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Right to Health </a:t>
                      </a:r>
                      <a:endParaRPr kumimoji="0" lang="en-US" sz="12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9DB"/>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Child Survival Rate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Age 65 Survival Rate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Contraceptive Use Rate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Child Survival Rate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Age 65 Survival Rate (%)</a:t>
                      </a: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Right to Adequate Housing  (incorporates Right to Water)</a:t>
                      </a:r>
                      <a:endParaRPr kumimoji="0" lang="en-US" sz="12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9DB"/>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Access to improved water source (% rural population);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Access to improved sanitation (% total population)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Data not available.</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2">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Right to decent work</a:t>
                      </a:r>
                      <a:endParaRPr kumimoji="0" lang="en-US" sz="12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9DB"/>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NOT absolutely poor (&gt; $2 a day (2005 PPP);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NOT relatively poor (&gt; 50% median income);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not long term unemployment (% employed;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Right to social security</a:t>
                      </a:r>
                      <a:endParaRPr kumimoji="0" lang="en-US" sz="12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9DB"/>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Data not available</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Data not available</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41" name="Rectangle 1"/>
          <p:cNvSpPr>
            <a:spLocks noChangeArrowheads="1"/>
          </p:cNvSpPr>
          <p:nvPr/>
        </p:nvSpPr>
        <p:spPr bwMode="auto">
          <a:xfrm>
            <a:off x="1295400" y="533400"/>
            <a:ext cx="6324600" cy="400050"/>
          </a:xfrm>
          <a:prstGeom prst="rect">
            <a:avLst/>
          </a:prstGeom>
          <a:noFill/>
          <a:ln w="9525">
            <a:noFill/>
            <a:miter lim="800000"/>
            <a:headEnd/>
            <a:tailEnd/>
          </a:ln>
        </p:spPr>
        <p:txBody>
          <a:bodyPr anchor="ctr">
            <a:spAutoFit/>
          </a:bodyPr>
          <a:lstStyle/>
          <a:p>
            <a:pPr eaLnBrk="0" hangingPunct="0">
              <a:defRPr/>
            </a:pPr>
            <a:r>
              <a:rPr lang="en-US" sz="2000" b="1" dirty="0">
                <a:solidFill>
                  <a:schemeClr val="tx2">
                    <a:lumMod val="60000"/>
                    <a:lumOff val="40000"/>
                  </a:schemeClr>
                </a:solidFill>
              </a:rPr>
              <a:t>Indicators of Rights Enjoyment Level by Right</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Mean Score on SERF Index</a:t>
            </a:r>
            <a:endParaRPr lang="en-US" dirty="0"/>
          </a:p>
        </p:txBody>
      </p:sp>
      <p:graphicFrame>
        <p:nvGraphicFramePr>
          <p:cNvPr id="29699" name="Content Placeholder 4"/>
          <p:cNvGraphicFramePr>
            <a:graphicFrameLocks noGrp="1"/>
          </p:cNvGraphicFramePr>
          <p:nvPr>
            <p:ph sz="quarter" idx="1"/>
          </p:nvPr>
        </p:nvGraphicFramePr>
        <p:xfrm>
          <a:off x="301625" y="1527175"/>
          <a:ext cx="8504238" cy="4572000"/>
        </p:xfrm>
        <a:graphic>
          <a:graphicData uri="http://schemas.openxmlformats.org/presentationml/2006/ole">
            <p:oleObj spid="_x0000_s23554" r:id="rId4" imgW="8510754" imgH="4572396" progId="Excel.Sheet.8">
              <p:embed/>
            </p:oleObj>
          </a:graphicData>
        </a:graphic>
      </p:graphicFrame>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SERF Index</a:t>
            </a:r>
            <a:endParaRPr lang="en-US" dirty="0"/>
          </a:p>
        </p:txBody>
      </p:sp>
      <p:graphicFrame>
        <p:nvGraphicFramePr>
          <p:cNvPr id="5" name="Content Placeholder 4"/>
          <p:cNvGraphicFramePr>
            <a:graphicFrameLocks noGrp="1"/>
          </p:cNvGraphicFramePr>
          <p:nvPr>
            <p:ph sz="quarter" idx="1"/>
          </p:nvPr>
        </p:nvGraphicFramePr>
        <p:xfrm>
          <a:off x="228600" y="1318347"/>
          <a:ext cx="8686800" cy="5071046"/>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344163">
                <a:tc gridSpan="5">
                  <a:txBody>
                    <a:bodyPr/>
                    <a:lstStyle/>
                    <a:p>
                      <a:pPr algn="ctr"/>
                      <a:r>
                        <a:rPr lang="en-US" dirty="0" smtClean="0"/>
                        <a:t>SCORE ON</a:t>
                      </a:r>
                      <a:r>
                        <a:rPr lang="en-US" baseline="0" dirty="0" smtClean="0"/>
                        <a:t> </a:t>
                      </a:r>
                      <a:r>
                        <a:rPr lang="en-US" dirty="0" smtClean="0"/>
                        <a:t>INDEX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44163">
                <a:tc>
                  <a:txBody>
                    <a:bodyPr/>
                    <a:lstStyle/>
                    <a:p>
                      <a:pPr algn="ctr"/>
                      <a:r>
                        <a:rPr lang="en-US" dirty="0" smtClean="0"/>
                        <a:t>90-100</a:t>
                      </a:r>
                      <a:endParaRPr lang="en-US" dirty="0"/>
                    </a:p>
                  </a:txBody>
                  <a:tcPr/>
                </a:tc>
                <a:tc>
                  <a:txBody>
                    <a:bodyPr/>
                    <a:lstStyle/>
                    <a:p>
                      <a:pPr algn="ctr"/>
                      <a:r>
                        <a:rPr lang="en-US" dirty="0" smtClean="0"/>
                        <a:t>75-89.9</a:t>
                      </a:r>
                      <a:endParaRPr lang="en-US" dirty="0"/>
                    </a:p>
                  </a:txBody>
                  <a:tcPr/>
                </a:tc>
                <a:tc>
                  <a:txBody>
                    <a:bodyPr/>
                    <a:lstStyle/>
                    <a:p>
                      <a:pPr algn="ctr"/>
                      <a:r>
                        <a:rPr lang="en-US" dirty="0" smtClean="0"/>
                        <a:t>50-74.9</a:t>
                      </a:r>
                      <a:endParaRPr lang="en-US" dirty="0"/>
                    </a:p>
                  </a:txBody>
                  <a:tcPr/>
                </a:tc>
                <a:tc>
                  <a:txBody>
                    <a:bodyPr/>
                    <a:lstStyle/>
                    <a:p>
                      <a:pPr algn="ctr"/>
                      <a:r>
                        <a:rPr lang="en-US" dirty="0" smtClean="0"/>
                        <a:t>25-49.9</a:t>
                      </a:r>
                      <a:endParaRPr lang="en-US" dirty="0"/>
                    </a:p>
                  </a:txBody>
                  <a:tcPr/>
                </a:tc>
                <a:tc>
                  <a:txBody>
                    <a:bodyPr/>
                    <a:lstStyle/>
                    <a:p>
                      <a:pPr algn="ctr"/>
                      <a:r>
                        <a:rPr lang="en-US" dirty="0" smtClean="0"/>
                        <a:t>0-24.9</a:t>
                      </a:r>
                      <a:endParaRPr lang="en-US" dirty="0"/>
                    </a:p>
                  </a:txBody>
                  <a:tcPr/>
                </a:tc>
              </a:tr>
              <a:tr h="344163">
                <a:tc>
                  <a:txBody>
                    <a:bodyPr/>
                    <a:lstStyle/>
                    <a:p>
                      <a:pPr algn="ctr"/>
                      <a:r>
                        <a:rPr lang="en-US" dirty="0" smtClean="0"/>
                        <a:t>10 countries</a:t>
                      </a:r>
                      <a:endParaRPr lang="en-US" dirty="0"/>
                    </a:p>
                  </a:txBody>
                  <a:tcPr/>
                </a:tc>
                <a:tc>
                  <a:txBody>
                    <a:bodyPr/>
                    <a:lstStyle/>
                    <a:p>
                      <a:pPr algn="ctr"/>
                      <a:r>
                        <a:rPr lang="en-US" dirty="0" smtClean="0"/>
                        <a:t>45</a:t>
                      </a:r>
                      <a:r>
                        <a:rPr lang="en-US" baseline="0" dirty="0" smtClean="0"/>
                        <a:t> countries</a:t>
                      </a:r>
                      <a:endParaRPr lang="en-US" dirty="0"/>
                    </a:p>
                  </a:txBody>
                  <a:tcPr/>
                </a:tc>
                <a:tc>
                  <a:txBody>
                    <a:bodyPr/>
                    <a:lstStyle/>
                    <a:p>
                      <a:pPr algn="ctr"/>
                      <a:r>
                        <a:rPr lang="en-US" dirty="0" smtClean="0"/>
                        <a:t>37 countries</a:t>
                      </a:r>
                      <a:endParaRPr lang="en-US" dirty="0"/>
                    </a:p>
                  </a:txBody>
                  <a:tcPr/>
                </a:tc>
                <a:tc>
                  <a:txBody>
                    <a:bodyPr/>
                    <a:lstStyle/>
                    <a:p>
                      <a:pPr algn="ctr"/>
                      <a:r>
                        <a:rPr lang="en-US" dirty="0" smtClean="0"/>
                        <a:t>7 countries</a:t>
                      </a:r>
                      <a:endParaRPr lang="en-US" dirty="0"/>
                    </a:p>
                  </a:txBody>
                  <a:tcPr/>
                </a:tc>
                <a:tc>
                  <a:txBody>
                    <a:bodyPr/>
                    <a:lstStyle/>
                    <a:p>
                      <a:pPr algn="ctr"/>
                      <a:r>
                        <a:rPr lang="en-US" dirty="0" smtClean="0"/>
                        <a:t>1 country</a:t>
                      </a:r>
                      <a:endParaRPr lang="en-US" dirty="0"/>
                    </a:p>
                  </a:txBody>
                  <a:tcPr/>
                </a:tc>
              </a:tr>
              <a:tr h="397376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latin typeface="Arial"/>
                        </a:rPr>
                        <a:t>Uruguay, Jordan, Belarus,  Moldova, Kyrgyz Republic, Cuba, Ukraine, Chile, Serbia</a:t>
                      </a:r>
                    </a:p>
                    <a:p>
                      <a:pPr algn="l" fontAlgn="b"/>
                      <a:endParaRPr lang="en-US" sz="1000" b="0" i="0" u="none" strike="noStrike" dirty="0">
                        <a:latin typeface="Arial"/>
                      </a:endParaRPr>
                    </a:p>
                  </a:txBody>
                  <a:tcPr marL="9525" marR="9525" marT="9525" marB="0"/>
                </a:tc>
                <a:tc>
                  <a:txBody>
                    <a:bodyPr/>
                    <a:lstStyle/>
                    <a:p>
                      <a:pPr algn="l" fontAlgn="b"/>
                      <a:r>
                        <a:rPr lang="en-US" sz="1000" b="0" i="0" u="none" strike="noStrike" dirty="0" smtClean="0">
                          <a:latin typeface="Arial"/>
                        </a:rPr>
                        <a:t>Jamaica, Guyana, Bulgaria, </a:t>
                      </a:r>
                      <a:endParaRPr lang="en-US" sz="1000" b="0" i="0" u="none" strike="noStrike" dirty="0">
                        <a:latin typeface="Arial"/>
                      </a:endParaRPr>
                    </a:p>
                    <a:p>
                      <a:pPr algn="l" fontAlgn="b"/>
                      <a:r>
                        <a:rPr lang="en-US" sz="1000" b="0" i="0" u="none" strike="noStrike" dirty="0" smtClean="0">
                          <a:latin typeface="Arial"/>
                        </a:rPr>
                        <a:t>Argentina, Brazil, Georgia, </a:t>
                      </a:r>
                      <a:endParaRPr lang="en-US" sz="1000" b="0" i="0" u="none" strike="noStrike" dirty="0">
                        <a:latin typeface="Arial"/>
                      </a:endParaRPr>
                    </a:p>
                    <a:p>
                      <a:pPr algn="l" fontAlgn="b"/>
                      <a:r>
                        <a:rPr lang="en-US" sz="1000" b="0" i="0" u="none" strike="noStrike" dirty="0" smtClean="0">
                          <a:latin typeface="Arial"/>
                        </a:rPr>
                        <a:t>Kazakhstan, Tunisia, Malaysia, </a:t>
                      </a:r>
                      <a:endParaRPr lang="en-US" sz="1000" b="0" i="0" u="none" strike="noStrike" dirty="0">
                        <a:latin typeface="Arial"/>
                      </a:endParaRPr>
                    </a:p>
                    <a:p>
                      <a:pPr algn="l" fontAlgn="b"/>
                      <a:r>
                        <a:rPr lang="en-US" sz="1000" b="0" i="0" u="none" strike="noStrike" dirty="0" smtClean="0">
                          <a:latin typeface="Arial"/>
                        </a:rPr>
                        <a:t>Thailand, Armenia,</a:t>
                      </a:r>
                    </a:p>
                    <a:p>
                      <a:pPr algn="l" fontAlgn="b"/>
                      <a:r>
                        <a:rPr lang="en-US" sz="1000" b="0" i="0" u="none" strike="noStrike" dirty="0" smtClean="0">
                          <a:latin typeface="Arial"/>
                        </a:rPr>
                        <a:t> Russian Federation, Albania, Iran, Mexico, Turkey, Romania, Dominican Republic, </a:t>
                      </a:r>
                      <a:br>
                        <a:rPr lang="en-US" sz="1000" b="0" i="0" u="none" strike="noStrike" dirty="0" smtClean="0">
                          <a:latin typeface="Arial"/>
                        </a:rPr>
                      </a:br>
                      <a:r>
                        <a:rPr lang="en-US" sz="1000" b="0" i="0" u="none" strike="noStrike" dirty="0" smtClean="0">
                          <a:latin typeface="Arial"/>
                        </a:rPr>
                        <a:t>Sri Lanka, Paraguay, Macedonia,</a:t>
                      </a:r>
                      <a:r>
                        <a:rPr lang="en-US" sz="1000" b="0" i="0" u="none" strike="noStrike" baseline="0" dirty="0" smtClean="0">
                          <a:latin typeface="Arial"/>
                        </a:rPr>
                        <a:t> </a:t>
                      </a:r>
                      <a:r>
                        <a:rPr lang="en-US" sz="1000" b="0" i="0" u="none" strike="noStrike" dirty="0" smtClean="0">
                          <a:latin typeface="Arial"/>
                        </a:rPr>
                        <a:t>Ecuador, Liberia, </a:t>
                      </a:r>
                      <a:endParaRPr lang="en-US" sz="1000" b="0" i="0" u="none" strike="noStrike" dirty="0">
                        <a:latin typeface="Arial"/>
                      </a:endParaRPr>
                    </a:p>
                    <a:p>
                      <a:pPr algn="l" fontAlgn="b"/>
                      <a:r>
                        <a:rPr lang="en-US" sz="1000" b="0" i="0" u="none" strike="noStrike" dirty="0" smtClean="0">
                          <a:latin typeface="Arial"/>
                        </a:rPr>
                        <a:t>Algeria, The Gambia</a:t>
                      </a:r>
                      <a:r>
                        <a:rPr lang="en-US" sz="1000" b="0" i="0" u="none" strike="noStrike" dirty="0">
                          <a:latin typeface="Arial"/>
                        </a:rPr>
                        <a:t>, </a:t>
                      </a:r>
                    </a:p>
                    <a:p>
                      <a:pPr algn="l" fontAlgn="b"/>
                      <a:r>
                        <a:rPr lang="en-US" sz="1000" b="0" i="0" u="none" strike="noStrike" dirty="0" smtClean="0">
                          <a:latin typeface="Arial"/>
                        </a:rPr>
                        <a:t>Belize, Nicaragua, </a:t>
                      </a:r>
                      <a:endParaRPr lang="en-US" sz="1000" b="0" i="0" u="none" strike="noStrike" dirty="0">
                        <a:latin typeface="Arial"/>
                      </a:endParaRPr>
                    </a:p>
                    <a:p>
                      <a:pPr algn="l" fontAlgn="b"/>
                      <a:r>
                        <a:rPr lang="en-US" sz="1000" b="0" i="0" u="none" strike="noStrike" dirty="0" smtClean="0">
                          <a:latin typeface="Arial"/>
                        </a:rPr>
                        <a:t>Egypt, Venezuela, </a:t>
                      </a:r>
                      <a:endParaRPr lang="en-US" sz="1000" b="0" i="0" u="none" strike="noStrike" dirty="0">
                        <a:latin typeface="Arial"/>
                      </a:endParaRPr>
                    </a:p>
                    <a:p>
                      <a:pPr algn="l" fontAlgn="b"/>
                      <a:r>
                        <a:rPr lang="en-US" sz="1000" b="0" i="0" u="none" strike="noStrike" dirty="0">
                          <a:latin typeface="Arial"/>
                        </a:rPr>
                        <a:t>El </a:t>
                      </a:r>
                      <a:r>
                        <a:rPr lang="en-US" sz="1000" b="0" i="0" u="none" strike="noStrike" dirty="0" smtClean="0">
                          <a:latin typeface="Arial"/>
                        </a:rPr>
                        <a:t>Salvador, Tajikistan, </a:t>
                      </a:r>
                      <a:endParaRPr lang="en-US" sz="1000" b="0" i="0" u="none" strike="noStrike" dirty="0">
                        <a:latin typeface="Arial"/>
                      </a:endParaRPr>
                    </a:p>
                    <a:p>
                      <a:pPr algn="l" fontAlgn="b"/>
                      <a:r>
                        <a:rPr lang="en-US" sz="1000" b="0" i="0" u="none" strike="noStrike" dirty="0" smtClean="0">
                          <a:latin typeface="Arial"/>
                        </a:rPr>
                        <a:t>China, Colombia, Vietnam, </a:t>
                      </a:r>
                      <a:endParaRPr lang="en-US" sz="1000" b="0" i="0" u="none" strike="noStrike" dirty="0">
                        <a:latin typeface="Arial"/>
                      </a:endParaRPr>
                    </a:p>
                    <a:p>
                      <a:pPr algn="l" fontAlgn="b"/>
                      <a:r>
                        <a:rPr lang="en-US" sz="1000" b="0" i="0" u="none" strike="noStrike" dirty="0" smtClean="0">
                          <a:latin typeface="Arial"/>
                        </a:rPr>
                        <a:t>Uzbekistan, </a:t>
                      </a:r>
                      <a:br>
                        <a:rPr lang="en-US" sz="1000" b="0" i="0" u="none" strike="noStrike" dirty="0" smtClean="0">
                          <a:latin typeface="Arial"/>
                        </a:rPr>
                      </a:br>
                      <a:r>
                        <a:rPr lang="en-US" sz="1000" b="0" i="0" u="none" strike="noStrike" dirty="0" smtClean="0">
                          <a:latin typeface="Arial"/>
                        </a:rPr>
                        <a:t>Trinidad </a:t>
                      </a:r>
                      <a:r>
                        <a:rPr lang="en-US" sz="1000" b="0" i="0" u="none" strike="noStrike" dirty="0">
                          <a:latin typeface="Arial"/>
                        </a:rPr>
                        <a:t>and </a:t>
                      </a:r>
                      <a:r>
                        <a:rPr lang="en-US" sz="1000" b="0" i="0" u="none" strike="noStrike" dirty="0" smtClean="0">
                          <a:latin typeface="Arial"/>
                        </a:rPr>
                        <a:t>Tobago, Mongolia, Philippines, </a:t>
                      </a:r>
                      <a:endParaRPr lang="en-US" sz="1000" b="0" i="0" u="none" strike="noStrike" dirty="0">
                        <a:latin typeface="Arial"/>
                      </a:endParaRPr>
                    </a:p>
                    <a:p>
                      <a:pPr algn="l" fontAlgn="b"/>
                      <a:r>
                        <a:rPr lang="en-US" sz="1000" b="0" i="0" u="none" strike="noStrike" dirty="0" smtClean="0">
                          <a:latin typeface="Arial"/>
                        </a:rPr>
                        <a:t>Suriname, Morocco, Honduras, Togo, </a:t>
                      </a:r>
                      <a:endParaRPr lang="en-US" sz="1000" b="0" i="0" u="none" strike="noStrike" dirty="0">
                        <a:latin typeface="Arial"/>
                      </a:endParaRPr>
                    </a:p>
                    <a:p>
                      <a:pPr algn="l" fontAlgn="b"/>
                      <a:r>
                        <a:rPr lang="en-US" sz="1000" b="0" i="0" u="none" strike="noStrike" dirty="0" smtClean="0">
                          <a:latin typeface="Arial"/>
                        </a:rPr>
                        <a:t>Azerbaijan, Peru,</a:t>
                      </a:r>
                      <a:br>
                        <a:rPr lang="en-US" sz="1000" b="0" i="0" u="none" strike="noStrike" dirty="0" smtClean="0">
                          <a:latin typeface="Arial"/>
                        </a:rPr>
                      </a:br>
                      <a:r>
                        <a:rPr lang="en-US" sz="1000" b="0" i="0" u="none" strike="noStrike" dirty="0" smtClean="0">
                          <a:latin typeface="Arial"/>
                        </a:rPr>
                        <a:t> Dem. Rep. of Congo</a:t>
                      </a:r>
                      <a:endParaRPr lang="en-US" sz="1000" b="0" i="0" u="none" strike="noStrike" dirty="0">
                        <a:latin typeface="Arial"/>
                      </a:endParaRPr>
                    </a:p>
                  </a:txBody>
                  <a:tcPr marL="9525" marR="9525" marT="9525" marB="0"/>
                </a:tc>
                <a:tc>
                  <a:txBody>
                    <a:bodyPr/>
                    <a:lstStyle/>
                    <a:p>
                      <a:pPr algn="l" fontAlgn="b"/>
                      <a:r>
                        <a:rPr lang="en-US" sz="1000" b="0" i="0" u="none" strike="noStrike" dirty="0" smtClean="0">
                          <a:latin typeface="Arial"/>
                        </a:rPr>
                        <a:t>Malawi, Burundi, Timor-Leste, </a:t>
                      </a:r>
                      <a:endParaRPr lang="en-US" sz="1000" b="0" i="0" u="none" strike="noStrike" dirty="0">
                        <a:latin typeface="Arial"/>
                      </a:endParaRPr>
                    </a:p>
                    <a:p>
                      <a:pPr algn="l" fontAlgn="b"/>
                      <a:r>
                        <a:rPr lang="en-US" sz="1000" b="0" i="0" u="none" strike="noStrike" dirty="0" smtClean="0">
                          <a:latin typeface="Arial"/>
                        </a:rPr>
                        <a:t>Bolivia, Ghana, Kenya, Rwanda, Nepal, Comoros, Guatemala, Indonesia, Bangladesh, Senegal, </a:t>
                      </a:r>
                      <a:br>
                        <a:rPr lang="en-US" sz="1000" b="0" i="0" u="none" strike="noStrike" dirty="0" smtClean="0">
                          <a:latin typeface="Arial"/>
                        </a:rPr>
                      </a:br>
                      <a:r>
                        <a:rPr lang="en-US" sz="1000" b="0" i="0" u="none" strike="noStrike" dirty="0" smtClean="0">
                          <a:latin typeface="Arial"/>
                        </a:rPr>
                        <a:t>Sierra Leone, Mozambique, Mauritania, Lesotho, Botswana, Guinea-Bissau, Cambodia, Bhutan, Namibia, Ethiopia, Cameroon, Pakistan, Zambia, India, Cote d'Ivoire, Djibouti, Lao PDR, Mali, Guinea, Benin, Yemen</a:t>
                      </a:r>
                      <a:r>
                        <a:rPr lang="en-US" sz="1000" b="0" i="0" u="none" strike="noStrike" dirty="0">
                          <a:latin typeface="Arial"/>
                        </a:rPr>
                        <a:t>, </a:t>
                      </a:r>
                      <a:r>
                        <a:rPr lang="en-US" sz="1000" b="0" i="0" u="none" strike="noStrike" dirty="0" smtClean="0">
                          <a:latin typeface="Arial"/>
                        </a:rPr>
                        <a:t>Niger, Swaziland, Gabon</a:t>
                      </a:r>
                      <a:endParaRPr lang="en-US" sz="1000" b="0" i="0" u="none" strike="noStrike" dirty="0">
                        <a:latin typeface="Arial"/>
                      </a:endParaRPr>
                    </a:p>
                  </a:txBody>
                  <a:tcPr marL="9525" marR="9525" marT="9525" marB="0"/>
                </a:tc>
                <a:tc>
                  <a:txBody>
                    <a:bodyPr/>
                    <a:lstStyle/>
                    <a:p>
                      <a:pPr algn="l" fontAlgn="b"/>
                      <a:r>
                        <a:rPr lang="en-US" sz="1000" b="0" i="0" u="none" strike="noStrike" dirty="0" smtClean="0">
                          <a:latin typeface="Arial"/>
                        </a:rPr>
                        <a:t>Republic of Congo</a:t>
                      </a:r>
                      <a:r>
                        <a:rPr lang="en-US" sz="1000" b="0" i="0" u="none" strike="noStrike" dirty="0">
                          <a:latin typeface="Arial"/>
                        </a:rPr>
                        <a:t>, </a:t>
                      </a:r>
                      <a:r>
                        <a:rPr lang="en-US" sz="1000" b="0" i="0" u="none" strike="noStrike" dirty="0" smtClean="0">
                          <a:latin typeface="Arial"/>
                        </a:rPr>
                        <a:t>Madagascar, Tanzania, Burkina Faso, Nigeria, Chad, Angola</a:t>
                      </a:r>
                      <a:endParaRPr lang="en-US" sz="1000" b="0" i="0" u="none" strike="noStrike" dirty="0">
                        <a:latin typeface="Arial"/>
                      </a:endParaRPr>
                    </a:p>
                  </a:txBody>
                  <a:tcPr marL="9525" marR="9525" marT="9525" marB="0"/>
                </a:tc>
                <a:tc>
                  <a:txBody>
                    <a:bodyPr/>
                    <a:lstStyle/>
                    <a:p>
                      <a:pPr algn="l" fontAlgn="b"/>
                      <a:r>
                        <a:rPr lang="en-US" sz="1000" b="0" i="0" u="none" strike="noStrike" dirty="0">
                          <a:latin typeface="Arial"/>
                        </a:rPr>
                        <a:t>Equatorial </a:t>
                      </a:r>
                      <a:r>
                        <a:rPr lang="en-US" sz="1000" b="0" i="0" u="none" strike="noStrike" dirty="0" smtClean="0">
                          <a:latin typeface="Arial"/>
                        </a:rPr>
                        <a:t>Guinea</a:t>
                      </a:r>
                      <a:endParaRPr lang="en-US" sz="1000" b="0" i="0" u="none" strike="noStrike" dirty="0">
                        <a:latin typeface="Arial"/>
                      </a:endParaRPr>
                    </a:p>
                  </a:txBody>
                  <a:tcPr marL="9525" marR="9525" marT="9525" marB="0"/>
                </a:tc>
              </a:tr>
            </a:tbl>
          </a:graphicData>
        </a:graphic>
      </p:graphicFrame>
      <p:sp>
        <p:nvSpPr>
          <p:cNvPr id="6" name="Date Placeholder 5"/>
          <p:cNvSpPr>
            <a:spLocks noGrp="1"/>
          </p:cNvSpPr>
          <p:nvPr>
            <p:ph type="dt" sz="half" idx="10"/>
          </p:nvPr>
        </p:nvSpPr>
        <p:spPr/>
        <p:txBody>
          <a:bodyPr/>
          <a:lstStyle/>
          <a:p>
            <a:pPr>
              <a:defRPr/>
            </a:pPr>
            <a:endParaRPr lang="en-US" dirty="0"/>
          </a:p>
        </p:txBody>
      </p:sp>
      <p:sp>
        <p:nvSpPr>
          <p:cNvPr id="7" name="Footer Placeholder 6"/>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OECD High Income Country SERF Index</a:t>
            </a:r>
            <a:endParaRPr lang="en-US" dirty="0"/>
          </a:p>
        </p:txBody>
      </p:sp>
      <p:graphicFrame>
        <p:nvGraphicFramePr>
          <p:cNvPr id="5" name="Content Placeholder 4"/>
          <p:cNvGraphicFramePr>
            <a:graphicFrameLocks noGrp="1"/>
          </p:cNvGraphicFramePr>
          <p:nvPr>
            <p:ph sz="quarter" idx="1"/>
          </p:nvPr>
        </p:nvGraphicFramePr>
        <p:xfrm>
          <a:off x="457200" y="1676400"/>
          <a:ext cx="8229600" cy="3971925"/>
        </p:xfrm>
        <a:graphic>
          <a:graphicData uri="http://schemas.openxmlformats.org/drawingml/2006/table">
            <a:tbl>
              <a:tblPr firstRow="1" bandRow="1">
                <a:tableStyleId>{5C22544A-7EE6-4342-B048-85BDC9FD1C3A}</a:tableStyleId>
              </a:tblPr>
              <a:tblGrid>
                <a:gridCol w="2743200"/>
                <a:gridCol w="2743200"/>
                <a:gridCol w="2743200"/>
              </a:tblGrid>
              <a:tr h="284389">
                <a:tc gridSpan="3">
                  <a:txBody>
                    <a:bodyPr/>
                    <a:lstStyle/>
                    <a:p>
                      <a:pPr algn="ctr"/>
                      <a:r>
                        <a:rPr lang="en-US" dirty="0" smtClean="0"/>
                        <a:t>SCORE ON</a:t>
                      </a:r>
                      <a:r>
                        <a:rPr lang="en-US" baseline="0" dirty="0" smtClean="0"/>
                        <a:t> INDEX (%)</a:t>
                      </a:r>
                      <a:endParaRPr lang="en-US" dirty="0"/>
                    </a:p>
                  </a:txBody>
                  <a:tcPr/>
                </a:tc>
                <a:tc hMerge="1">
                  <a:txBody>
                    <a:bodyPr/>
                    <a:lstStyle/>
                    <a:p>
                      <a:endParaRPr lang="en-US" dirty="0"/>
                    </a:p>
                  </a:txBody>
                  <a:tcPr/>
                </a:tc>
                <a:tc hMerge="1">
                  <a:txBody>
                    <a:bodyPr/>
                    <a:lstStyle/>
                    <a:p>
                      <a:endParaRPr lang="en-US" dirty="0"/>
                    </a:p>
                  </a:txBody>
                  <a:tcPr/>
                </a:tc>
              </a:tr>
              <a:tr h="284389">
                <a:tc>
                  <a:txBody>
                    <a:bodyPr/>
                    <a:lstStyle/>
                    <a:p>
                      <a:r>
                        <a:rPr lang="en-US" sz="3200" dirty="0" smtClean="0"/>
                        <a:t>90-100</a:t>
                      </a:r>
                      <a:endParaRPr lang="en-US" sz="3200" dirty="0"/>
                    </a:p>
                  </a:txBody>
                  <a:tcPr/>
                </a:tc>
                <a:tc>
                  <a:txBody>
                    <a:bodyPr/>
                    <a:lstStyle/>
                    <a:p>
                      <a:r>
                        <a:rPr lang="en-US" sz="3200" dirty="0" smtClean="0"/>
                        <a:t>80-89.9</a:t>
                      </a:r>
                      <a:endParaRPr lang="en-US" sz="3200" dirty="0"/>
                    </a:p>
                  </a:txBody>
                  <a:tcPr/>
                </a:tc>
                <a:tc>
                  <a:txBody>
                    <a:bodyPr/>
                    <a:lstStyle/>
                    <a:p>
                      <a:r>
                        <a:rPr lang="en-US" sz="3200" dirty="0" smtClean="0"/>
                        <a:t>&lt;80</a:t>
                      </a:r>
                      <a:endParaRPr lang="en-US" sz="3200" dirty="0"/>
                    </a:p>
                  </a:txBody>
                  <a:tcPr/>
                </a:tc>
              </a:tr>
              <a:tr h="284389">
                <a:tc>
                  <a:txBody>
                    <a:bodyPr/>
                    <a:lstStyle/>
                    <a:p>
                      <a:r>
                        <a:rPr lang="en-US" sz="3200" dirty="0" smtClean="0"/>
                        <a:t>5 countries</a:t>
                      </a:r>
                      <a:endParaRPr lang="en-US" sz="3200" dirty="0"/>
                    </a:p>
                  </a:txBody>
                  <a:tcPr/>
                </a:tc>
                <a:tc>
                  <a:txBody>
                    <a:bodyPr/>
                    <a:lstStyle/>
                    <a:p>
                      <a:r>
                        <a:rPr lang="en-US" sz="3200" dirty="0" smtClean="0"/>
                        <a:t>13 countries</a:t>
                      </a:r>
                      <a:endParaRPr lang="en-US" sz="3200" dirty="0"/>
                    </a:p>
                  </a:txBody>
                  <a:tcPr/>
                </a:tc>
                <a:tc>
                  <a:txBody>
                    <a:bodyPr/>
                    <a:lstStyle/>
                    <a:p>
                      <a:r>
                        <a:rPr lang="en-US" sz="3200" dirty="0" smtClean="0"/>
                        <a:t>6 countries</a:t>
                      </a:r>
                      <a:endParaRPr lang="en-US" sz="3200" dirty="0"/>
                    </a:p>
                  </a:txBody>
                  <a:tcPr/>
                </a:tc>
              </a:tr>
              <a:tr h="1051833">
                <a:tc>
                  <a:txBody>
                    <a:bodyPr/>
                    <a:lstStyle/>
                    <a:p>
                      <a:pPr algn="l" fontAlgn="b"/>
                      <a:r>
                        <a:rPr lang="en-US" sz="2000" b="0" i="0" u="none" strike="noStrike" dirty="0" smtClean="0">
                          <a:latin typeface="Arial"/>
                        </a:rPr>
                        <a:t>Finland, Sweden, Republic of Korea</a:t>
                      </a:r>
                      <a:r>
                        <a:rPr lang="en-US" sz="2000" b="0" i="0" u="none" strike="noStrike" dirty="0">
                          <a:latin typeface="Arial"/>
                        </a:rPr>
                        <a:t>, </a:t>
                      </a:r>
                      <a:r>
                        <a:rPr lang="en-US" sz="2000" b="0" i="0" u="none" strike="noStrike" dirty="0" smtClean="0">
                          <a:latin typeface="Arial"/>
                        </a:rPr>
                        <a:t>Norway, </a:t>
                      </a:r>
                      <a:endParaRPr lang="en-US" sz="2000" b="0" i="0" u="none" strike="noStrike" dirty="0">
                        <a:latin typeface="Arial"/>
                      </a:endParaRPr>
                    </a:p>
                    <a:p>
                      <a:pPr algn="l" fontAlgn="b"/>
                      <a:r>
                        <a:rPr lang="en-US" sz="2000" b="0" i="0" u="none" strike="noStrike" dirty="0">
                          <a:latin typeface="Arial"/>
                        </a:rPr>
                        <a:t>Denmark</a:t>
                      </a:r>
                    </a:p>
                  </a:txBody>
                  <a:tcPr marL="9525" marR="9525" marT="9525" marB="0"/>
                </a:tc>
                <a:tc>
                  <a:txBody>
                    <a:bodyPr/>
                    <a:lstStyle/>
                    <a:p>
                      <a:pPr algn="l" fontAlgn="b"/>
                      <a:r>
                        <a:rPr lang="en-US" sz="2000" b="0" i="0" u="none" strike="noStrike" dirty="0" smtClean="0">
                          <a:latin typeface="Arial"/>
                        </a:rPr>
                        <a:t>Canada, Netherlands, Australia, Poland, Austria, France, </a:t>
                      </a:r>
                    </a:p>
                    <a:p>
                      <a:pPr algn="l" fontAlgn="b"/>
                      <a:r>
                        <a:rPr lang="en-US" sz="2000" b="0" i="0" u="none" strike="noStrike" dirty="0" smtClean="0">
                          <a:latin typeface="Arial"/>
                        </a:rPr>
                        <a:t>Czech Republic, Switzerland, Spain, </a:t>
                      </a:r>
                      <a:endParaRPr lang="en-US" sz="2000" b="0" i="0" u="none" strike="noStrike" dirty="0">
                        <a:latin typeface="Arial"/>
                      </a:endParaRPr>
                    </a:p>
                    <a:p>
                      <a:pPr algn="l" fontAlgn="b"/>
                      <a:r>
                        <a:rPr lang="en-US" sz="2000" b="0" i="0" u="none" strike="noStrike" dirty="0" smtClean="0">
                          <a:latin typeface="Arial"/>
                        </a:rPr>
                        <a:t>Hungary, </a:t>
                      </a:r>
                    </a:p>
                    <a:p>
                      <a:pPr algn="l" fontAlgn="b"/>
                      <a:r>
                        <a:rPr lang="en-US" sz="2000" b="0" i="0" u="none" strike="noStrike" dirty="0" smtClean="0">
                          <a:latin typeface="Arial"/>
                        </a:rPr>
                        <a:t>United Kingdom, Ireland, Belgium</a:t>
                      </a:r>
                      <a:endParaRPr lang="en-US" sz="2000" b="0" i="0" u="none" strike="noStrike" dirty="0">
                        <a:latin typeface="Arial"/>
                      </a:endParaRPr>
                    </a:p>
                  </a:txBody>
                  <a:tcPr marL="9525" marR="9525" marT="9525" marB="0"/>
                </a:tc>
                <a:tc>
                  <a:txBody>
                    <a:bodyPr/>
                    <a:lstStyle/>
                    <a:p>
                      <a:pPr algn="l" fontAlgn="b"/>
                      <a:r>
                        <a:rPr lang="en-US" sz="2000" b="0" i="0" u="none" strike="noStrike" dirty="0" smtClean="0">
                          <a:latin typeface="Arial"/>
                        </a:rPr>
                        <a:t>United States, Slovak Republic, Italy, Greece, </a:t>
                      </a:r>
                    </a:p>
                    <a:p>
                      <a:pPr algn="l" fontAlgn="b"/>
                      <a:r>
                        <a:rPr lang="en-US" sz="2000" b="0" i="0" u="none" strike="noStrike" dirty="0" smtClean="0">
                          <a:latin typeface="Arial"/>
                        </a:rPr>
                        <a:t>Belgium, Luxembourg</a:t>
                      </a:r>
                      <a:endParaRPr lang="en-US" sz="2000" b="0" i="0" u="none" strike="noStrike" dirty="0">
                        <a:latin typeface="Arial"/>
                      </a:endParaRPr>
                    </a:p>
                  </a:txBody>
                  <a:tcPr marL="9525" marR="9525" marT="9525" marB="0"/>
                </a:tc>
              </a:tr>
            </a:tbl>
          </a:graphicData>
        </a:graphic>
      </p:graphicFrame>
      <p:sp>
        <p:nvSpPr>
          <p:cNvPr id="6" name="Date Placeholder 5"/>
          <p:cNvSpPr>
            <a:spLocks noGrp="1"/>
          </p:cNvSpPr>
          <p:nvPr>
            <p:ph type="dt" sz="half" idx="10"/>
          </p:nvPr>
        </p:nvSpPr>
        <p:spPr/>
        <p:txBody>
          <a:bodyPr/>
          <a:lstStyle/>
          <a:p>
            <a:pPr>
              <a:defRPr/>
            </a:pPr>
            <a:endParaRPr lang="en-US" dirty="0"/>
          </a:p>
        </p:txBody>
      </p:sp>
      <p:sp>
        <p:nvSpPr>
          <p:cNvPr id="7" name="Footer Placeholder 6"/>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825"/>
          </a:xfrm>
        </p:spPr>
        <p:txBody>
          <a:bodyPr/>
          <a:lstStyle/>
          <a:p>
            <a:pPr>
              <a:defRPr/>
            </a:pPr>
            <a:r>
              <a:rPr lang="en-US" dirty="0" smtClean="0"/>
              <a:t>Same SERF different HDI</a:t>
            </a:r>
            <a:endParaRPr lang="en-US" dirty="0"/>
          </a:p>
        </p:txBody>
      </p:sp>
      <p:graphicFrame>
        <p:nvGraphicFramePr>
          <p:cNvPr id="31747" name="Content Placeholder 4"/>
          <p:cNvGraphicFramePr>
            <a:graphicFrameLocks noGrp="1"/>
          </p:cNvGraphicFramePr>
          <p:nvPr>
            <p:ph sz="quarter" idx="1"/>
          </p:nvPr>
        </p:nvGraphicFramePr>
        <p:xfrm>
          <a:off x="301625" y="1527175"/>
          <a:ext cx="8504238" cy="4572000"/>
        </p:xfrm>
        <a:graphic>
          <a:graphicData uri="http://schemas.openxmlformats.org/presentationml/2006/ole">
            <p:oleObj spid="_x0000_s24578" r:id="rId4" imgW="8510754" imgH="4572396" progId="Excel.Sheet.8">
              <p:embed/>
            </p:oleObj>
          </a:graphicData>
        </a:graphic>
      </p:graphicFrame>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With</a:t>
            </a:r>
          </a:p>
          <a:p>
            <a:r>
              <a:rPr lang="en-US" dirty="0" smtClean="0"/>
              <a:t>Patrick Guyer</a:t>
            </a:r>
            <a:endParaRPr lang="en-US" dirty="0"/>
          </a:p>
        </p:txBody>
      </p:sp>
      <p:sp>
        <p:nvSpPr>
          <p:cNvPr id="5" name="Title 4"/>
          <p:cNvSpPr>
            <a:spLocks noGrp="1"/>
          </p:cNvSpPr>
          <p:nvPr>
            <p:ph type="title"/>
          </p:nvPr>
        </p:nvSpPr>
        <p:spPr/>
        <p:txBody>
          <a:bodyPr/>
          <a:lstStyle/>
          <a:p>
            <a:r>
              <a:rPr lang="en-US" dirty="0" smtClean="0"/>
              <a:t>Historical SERF Index</a:t>
            </a:r>
            <a:endParaRPr lang="en-US" dirty="0"/>
          </a:p>
        </p:txBody>
      </p:sp>
      <p:sp>
        <p:nvSpPr>
          <p:cNvPr id="7" name="Date Placeholder 6"/>
          <p:cNvSpPr>
            <a:spLocks noGrp="1"/>
          </p:cNvSpPr>
          <p:nvPr>
            <p:ph type="dt" sz="half" idx="11"/>
          </p:nvPr>
        </p:nvSpPr>
        <p:spPr/>
        <p:txBody>
          <a:bodyPr/>
          <a:lstStyle/>
          <a:p>
            <a:pPr>
              <a:defRPr/>
            </a:pPr>
            <a:endParaRPr lang="en-US" dirty="0"/>
          </a:p>
        </p:txBody>
      </p:sp>
      <p:sp>
        <p:nvSpPr>
          <p:cNvPr id="8" name="Footer Placeholder 7"/>
          <p:cNvSpPr>
            <a:spLocks noGrp="1"/>
          </p:cNvSpPr>
          <p:nvPr>
            <p:ph type="ftr" sz="quarter" idx="10"/>
          </p:nvPr>
        </p:nvSpPr>
        <p:spPr/>
        <p:txBody>
          <a:bodyPr/>
          <a:lstStyle/>
          <a:p>
            <a:pPr>
              <a:defRPr/>
            </a:pPr>
            <a:r>
              <a:rPr lang="en-US" smtClean="0"/>
              <a:t>Social Watch International Assembly, July 2011</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pPr algn="ctr"/>
            <a:r>
              <a:rPr lang="en-US" dirty="0" smtClean="0"/>
              <a:t>Historical SERF Index</a:t>
            </a:r>
          </a:p>
        </p:txBody>
      </p:sp>
      <p:sp>
        <p:nvSpPr>
          <p:cNvPr id="23555" name="Text Placeholder 6"/>
          <p:cNvSpPr>
            <a:spLocks noGrp="1"/>
          </p:cNvSpPr>
          <p:nvPr>
            <p:ph type="body" idx="2"/>
          </p:nvPr>
        </p:nvSpPr>
        <p:spPr/>
        <p:txBody>
          <a:bodyPr/>
          <a:lstStyle/>
          <a:p>
            <a:pPr algn="ctr"/>
            <a:r>
              <a:rPr lang="en-US" sz="2800" dirty="0" smtClean="0"/>
              <a:t>Addresses Two Aspects of Progressive Realization</a:t>
            </a:r>
          </a:p>
        </p:txBody>
      </p:sp>
      <p:sp>
        <p:nvSpPr>
          <p:cNvPr id="23556" name="Content Placeholder 5"/>
          <p:cNvSpPr>
            <a:spLocks noGrp="1"/>
          </p:cNvSpPr>
          <p:nvPr>
            <p:ph sz="quarter" idx="1"/>
          </p:nvPr>
        </p:nvSpPr>
        <p:spPr/>
        <p:txBody>
          <a:bodyPr/>
          <a:lstStyle/>
          <a:p>
            <a:endParaRPr lang="en-US" dirty="0" smtClean="0"/>
          </a:p>
          <a:p>
            <a:pPr>
              <a:buNone/>
            </a:pPr>
            <a:endParaRPr lang="en-US" dirty="0" smtClean="0"/>
          </a:p>
          <a:p>
            <a:r>
              <a:rPr lang="en-US" dirty="0" smtClean="0"/>
              <a:t>At any given time, is a country fulfilling its economic and social rights obligations of result to the maximum of its available resources?</a:t>
            </a:r>
          </a:p>
          <a:p>
            <a:r>
              <a:rPr lang="en-US" dirty="0" smtClean="0"/>
              <a:t>Over time, is the extent to which a country’s citizens and residents enjoy their ESR increasing in relation to the potential given the growth in its available resources?</a:t>
            </a:r>
          </a:p>
          <a:p>
            <a:endParaRPr lang="en-US" dirty="0" smtClean="0"/>
          </a:p>
        </p:txBody>
      </p:sp>
      <p:sp>
        <p:nvSpPr>
          <p:cNvPr id="6" name="Date Placeholder 5"/>
          <p:cNvSpPr>
            <a:spLocks noGrp="1"/>
          </p:cNvSpPr>
          <p:nvPr>
            <p:ph type="dt" sz="half" idx="11"/>
          </p:nvPr>
        </p:nvSpPr>
        <p:spPr/>
        <p:txBody>
          <a:bodyPr/>
          <a:lstStyle/>
          <a:p>
            <a:pPr>
              <a:defRPr/>
            </a:pPr>
            <a:endParaRPr lang="en-US" dirty="0"/>
          </a:p>
        </p:txBody>
      </p:sp>
      <p:sp>
        <p:nvSpPr>
          <p:cNvPr id="7" name="Footer Placeholder 6"/>
          <p:cNvSpPr>
            <a:spLocks noGrp="1"/>
          </p:cNvSpPr>
          <p:nvPr>
            <p:ph type="ftr" sz="quarter" idx="12"/>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1295400"/>
          <a:ext cx="8001000" cy="3981451"/>
        </p:xfrm>
        <a:graphic>
          <a:graphicData uri="http://schemas.openxmlformats.org/drawingml/2006/table">
            <a:tbl>
              <a:tblPr/>
              <a:tblGrid>
                <a:gridCol w="1905000"/>
                <a:gridCol w="3124200"/>
                <a:gridCol w="2971800"/>
              </a:tblGrid>
              <a:tr h="152400">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Times New Roman" pitchFamily="18" charset="0"/>
                          <a:cs typeface="Times New Roman" pitchFamily="18" charset="0"/>
                        </a:rPr>
                        <a:t>Social/Economic Right</a:t>
                      </a:r>
                      <a:endParaRPr kumimoji="0" lang="en-US"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E1E7"/>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Times New Roman" pitchFamily="18" charset="0"/>
                          <a:cs typeface="Times New Roman" pitchFamily="18" charset="0"/>
                        </a:rPr>
                        <a:t>Indicator for Core Historical SERF Index</a:t>
                      </a:r>
                      <a:endParaRPr kumimoji="0" lang="en-US"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E1E7"/>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Times New Roman" pitchFamily="18" charset="0"/>
                          <a:cs typeface="Times New Roman" pitchFamily="18" charset="0"/>
                        </a:rPr>
                        <a:t>Indicator for High Income OECD Country Historical SERF Index</a:t>
                      </a:r>
                      <a:endParaRPr kumimoji="0" lang="en-US" sz="12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E1E7"/>
                    </a:solidFill>
                  </a:tcPr>
                </a:tc>
              </a:tr>
              <a:tr h="27146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Right to Food</a:t>
                      </a:r>
                      <a:endParaRPr kumimoji="0" lang="en-US" sz="12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9DB"/>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 Children (0-5) NOT Malnourished (height for age)</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%Infants NOT low birth weight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Right to Education</a:t>
                      </a:r>
                      <a:endParaRPr kumimoji="0" lang="en-US" sz="12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9DB"/>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Primary school completion rate;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Gross secondary school enrollment rate</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Gross secondary school enrollment rate;</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Right to Health </a:t>
                      </a:r>
                      <a:endParaRPr kumimoji="0" lang="en-US" sz="12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9DB"/>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child (under 5) survival rate;</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Life Expectancy at Birth;</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Contraceptive Use Rate</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child (under 5) survival rate;</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Life Expectancy at Birth</a:t>
                      </a: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Right to Adequate Housing  (incorporates Right to Water)</a:t>
                      </a:r>
                      <a:endParaRPr kumimoji="0" lang="en-US" sz="12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9DB"/>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Access to improved water source (% rural population);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Data not available.</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426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Right to decent work</a:t>
                      </a:r>
                      <a:endParaRPr kumimoji="0" lang="en-US" sz="12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E9DB"/>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Not Absolutely poor ($2 a day 2005 PPP)</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Not Relatively poor (&lt; 50% median income);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Times New Roman" pitchFamily="18" charset="0"/>
                        </a:rPr>
                        <a:t>% Not Long term unemployment (% unemployed;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6745" marR="667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41" name="Rectangle 1"/>
          <p:cNvSpPr>
            <a:spLocks noChangeArrowheads="1"/>
          </p:cNvSpPr>
          <p:nvPr/>
        </p:nvSpPr>
        <p:spPr bwMode="auto">
          <a:xfrm>
            <a:off x="1295400" y="533400"/>
            <a:ext cx="6324600" cy="400050"/>
          </a:xfrm>
          <a:prstGeom prst="rect">
            <a:avLst/>
          </a:prstGeom>
          <a:noFill/>
          <a:ln w="9525">
            <a:noFill/>
            <a:miter lim="800000"/>
            <a:headEnd/>
            <a:tailEnd/>
          </a:ln>
        </p:spPr>
        <p:txBody>
          <a:bodyPr anchor="ctr">
            <a:spAutoFit/>
          </a:bodyPr>
          <a:lstStyle/>
          <a:p>
            <a:pPr eaLnBrk="0" hangingPunct="0">
              <a:defRPr/>
            </a:pPr>
            <a:r>
              <a:rPr lang="en-US" sz="2000" b="1" dirty="0">
                <a:solidFill>
                  <a:schemeClr val="tx2">
                    <a:lumMod val="60000"/>
                    <a:lumOff val="40000"/>
                  </a:schemeClr>
                </a:solidFill>
              </a:rPr>
              <a:t>Indicators of Rights Enjoyment Level by Right</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Historical SERF Index</a:t>
            </a:r>
            <a:endParaRPr lang="en-US" dirty="0"/>
          </a:p>
        </p:txBody>
      </p:sp>
      <p:sp>
        <p:nvSpPr>
          <p:cNvPr id="7" name="Content Placeholder 6"/>
          <p:cNvSpPr>
            <a:spLocks noGrp="1"/>
          </p:cNvSpPr>
          <p:nvPr>
            <p:ph sz="quarter" idx="1"/>
          </p:nvPr>
        </p:nvSpPr>
        <p:spPr>
          <a:xfrm>
            <a:off x="301752" y="1527048"/>
            <a:ext cx="8503920" cy="4721352"/>
          </a:xfrm>
        </p:spPr>
        <p:txBody>
          <a:bodyPr/>
          <a:lstStyle/>
          <a:p>
            <a:r>
              <a:rPr lang="en-US" dirty="0" smtClean="0"/>
              <a:t>Four Waves</a:t>
            </a:r>
          </a:p>
          <a:p>
            <a:pPr lvl="2"/>
            <a:r>
              <a:rPr lang="en-US" dirty="0" smtClean="0"/>
              <a:t>Wave 1: 1971-1980</a:t>
            </a:r>
          </a:p>
          <a:p>
            <a:pPr lvl="2"/>
            <a:r>
              <a:rPr lang="en-US" dirty="0" smtClean="0"/>
              <a:t>Wave 2: 1981 – 1990</a:t>
            </a:r>
          </a:p>
          <a:p>
            <a:pPr lvl="2"/>
            <a:r>
              <a:rPr lang="en-US" dirty="0" smtClean="0"/>
              <a:t>Wave 3: 1991-2000</a:t>
            </a:r>
          </a:p>
          <a:p>
            <a:pPr lvl="2"/>
            <a:r>
              <a:rPr lang="en-US" dirty="0" smtClean="0"/>
              <a:t>Wave 4:  2001 – 2010</a:t>
            </a:r>
          </a:p>
          <a:p>
            <a:r>
              <a:rPr lang="en-US" dirty="0" smtClean="0"/>
              <a:t>Results</a:t>
            </a:r>
          </a:p>
          <a:p>
            <a:pPr lvl="2"/>
            <a:r>
              <a:rPr lang="en-US" dirty="0" smtClean="0"/>
              <a:t>Trends in average performance</a:t>
            </a:r>
          </a:p>
          <a:p>
            <a:pPr lvl="2"/>
            <a:r>
              <a:rPr lang="en-US" dirty="0" smtClean="0"/>
              <a:t>Variation in performance </a:t>
            </a:r>
          </a:p>
          <a:p>
            <a:pPr lvl="2"/>
            <a:r>
              <a:rPr lang="en-US" dirty="0" smtClean="0"/>
              <a:t>Relationship between ESR fulfillment &amp; per capita income growth</a:t>
            </a:r>
          </a:p>
          <a:p>
            <a:pPr lvl="2"/>
            <a:endParaRPr lang="en-US" dirty="0"/>
          </a:p>
        </p:txBody>
      </p:sp>
      <p:sp>
        <p:nvSpPr>
          <p:cNvPr id="8" name="Date Placeholder 7"/>
          <p:cNvSpPr>
            <a:spLocks noGrp="1"/>
          </p:cNvSpPr>
          <p:nvPr>
            <p:ph type="dt" sz="half" idx="10"/>
          </p:nvPr>
        </p:nvSpPr>
        <p:spPr/>
        <p:txBody>
          <a:bodyPr/>
          <a:lstStyle/>
          <a:p>
            <a:pPr>
              <a:defRPr/>
            </a:pPr>
            <a:endParaRPr lang="en-US" dirty="0"/>
          </a:p>
        </p:txBody>
      </p:sp>
      <p:sp>
        <p:nvSpPr>
          <p:cNvPr id="9" name="Footer Placeholder 8"/>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68425" y="2743200"/>
            <a:ext cx="6480175" cy="1673225"/>
          </a:xfrm>
        </p:spPr>
        <p:txBody>
          <a:bodyPr/>
          <a:lstStyle/>
          <a:p>
            <a:pPr>
              <a:defRPr/>
            </a:pPr>
            <a:endParaRPr lang="en-US" cap="none" dirty="0" smtClean="0"/>
          </a:p>
        </p:txBody>
      </p:sp>
      <p:sp>
        <p:nvSpPr>
          <p:cNvPr id="16387" name="Title 4"/>
          <p:cNvSpPr>
            <a:spLocks noGrp="1"/>
          </p:cNvSpPr>
          <p:nvPr>
            <p:ph type="title"/>
          </p:nvPr>
        </p:nvSpPr>
        <p:spPr>
          <a:xfrm>
            <a:off x="609600" y="533400"/>
            <a:ext cx="7772400" cy="1676400"/>
          </a:xfrm>
        </p:spPr>
        <p:txBody>
          <a:bodyPr/>
          <a:lstStyle/>
          <a:p>
            <a:r>
              <a:rPr lang="en-US" sz="3600" dirty="0" smtClean="0"/>
              <a:t>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The Economic &amp; Social Rights Empowerment Initiative</a:t>
            </a:r>
            <a:br>
              <a:rPr lang="en-US" sz="3600" dirty="0" smtClean="0"/>
            </a:br>
            <a:r>
              <a:rPr lang="en-US" sz="2800" dirty="0" smtClean="0"/>
              <a:t>www.serfindex.org</a:t>
            </a:r>
          </a:p>
        </p:txBody>
      </p:sp>
      <p:pic>
        <p:nvPicPr>
          <p:cNvPr id="16389" name="Picture 5"/>
          <p:cNvPicPr>
            <a:picLocks noChangeAspect="1" noChangeArrowheads="1"/>
          </p:cNvPicPr>
          <p:nvPr/>
        </p:nvPicPr>
        <p:blipFill>
          <a:blip r:embed="rId3" cstate="print"/>
          <a:srcRect/>
          <a:stretch>
            <a:fillRect/>
          </a:stretch>
        </p:blipFill>
        <p:spPr bwMode="auto">
          <a:xfrm>
            <a:off x="152400" y="2209800"/>
            <a:ext cx="8839200" cy="4248150"/>
          </a:xfrm>
          <a:prstGeom prst="rect">
            <a:avLst/>
          </a:prstGeom>
          <a:noFill/>
          <a:ln w="9525">
            <a:noFill/>
            <a:miter lim="800000"/>
            <a:headEnd/>
            <a:tailEnd/>
          </a:ln>
        </p:spPr>
      </p:pic>
      <p:sp>
        <p:nvSpPr>
          <p:cNvPr id="7" name="Date Placeholder 6"/>
          <p:cNvSpPr>
            <a:spLocks noGrp="1"/>
          </p:cNvSpPr>
          <p:nvPr>
            <p:ph type="dt" sz="half" idx="11"/>
          </p:nvPr>
        </p:nvSpPr>
        <p:spPr/>
        <p:txBody>
          <a:bodyPr/>
          <a:lstStyle/>
          <a:p>
            <a:pPr>
              <a:defRPr/>
            </a:pPr>
            <a:endParaRPr lang="en-US" dirty="0"/>
          </a:p>
        </p:txBody>
      </p:sp>
      <p:sp>
        <p:nvSpPr>
          <p:cNvPr id="8" name="Footer Placeholder 7"/>
          <p:cNvSpPr>
            <a:spLocks noGrp="1"/>
          </p:cNvSpPr>
          <p:nvPr>
            <p:ph type="ftr" sz="quarter" idx="10"/>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dirty="0" smtClean="0"/>
              <a:t>Core Historical SERF</a:t>
            </a:r>
          </a:p>
        </p:txBody>
      </p:sp>
      <p:sp>
        <p:nvSpPr>
          <p:cNvPr id="24579" name="Text Placeholder 4"/>
          <p:cNvSpPr>
            <a:spLocks noGrp="1"/>
          </p:cNvSpPr>
          <p:nvPr>
            <p:ph type="body" idx="2"/>
          </p:nvPr>
        </p:nvSpPr>
        <p:spPr/>
        <p:txBody>
          <a:bodyPr/>
          <a:lstStyle/>
          <a:p>
            <a:r>
              <a:rPr lang="en-US" dirty="0" smtClean="0"/>
              <a:t>Trends in Average Performance</a:t>
            </a:r>
          </a:p>
        </p:txBody>
      </p:sp>
      <p:pic>
        <p:nvPicPr>
          <p:cNvPr id="57346" name="Picture 2"/>
          <p:cNvPicPr>
            <a:picLocks noGrp="1" noChangeAspect="1" noChangeArrowheads="1"/>
          </p:cNvPicPr>
          <p:nvPr>
            <p:ph sz="quarter" idx="1"/>
          </p:nvPr>
        </p:nvPicPr>
        <p:blipFill>
          <a:blip r:embed="rId3" cstate="print"/>
          <a:srcRect/>
          <a:stretch>
            <a:fillRect/>
          </a:stretch>
        </p:blipFill>
        <p:spPr>
          <a:xfrm>
            <a:off x="3124200" y="949325"/>
            <a:ext cx="5638800" cy="4883150"/>
          </a:xfrm>
          <a:solidFill>
            <a:schemeClr val="accent6">
              <a:lumMod val="40000"/>
              <a:lumOff val="60000"/>
            </a:schemeClr>
          </a:solidFill>
        </p:spPr>
      </p:pic>
      <p:sp>
        <p:nvSpPr>
          <p:cNvPr id="6" name="Date Placeholder 5"/>
          <p:cNvSpPr>
            <a:spLocks noGrp="1"/>
          </p:cNvSpPr>
          <p:nvPr>
            <p:ph type="dt" sz="half" idx="11"/>
          </p:nvPr>
        </p:nvSpPr>
        <p:spPr/>
        <p:txBody>
          <a:bodyPr/>
          <a:lstStyle/>
          <a:p>
            <a:pPr>
              <a:defRPr/>
            </a:pPr>
            <a:endParaRPr lang="en-US" dirty="0"/>
          </a:p>
        </p:txBody>
      </p:sp>
      <p:sp>
        <p:nvSpPr>
          <p:cNvPr id="7" name="Footer Placeholder 6"/>
          <p:cNvSpPr>
            <a:spLocks noGrp="1"/>
          </p:cNvSpPr>
          <p:nvPr>
            <p:ph type="ftr" sz="quarter" idx="12"/>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Education Index Trends</a:t>
            </a:r>
            <a:endParaRPr lang="en-US" dirty="0"/>
          </a:p>
        </p:txBody>
      </p:sp>
      <p:pic>
        <p:nvPicPr>
          <p:cNvPr id="5" name="Content Placeholder 4" descr="SERF_EducationTrends.png"/>
          <p:cNvPicPr>
            <a:picLocks noGrp="1" noChangeAspect="1"/>
          </p:cNvPicPr>
          <p:nvPr>
            <p:ph sz="quarter" idx="1"/>
          </p:nvPr>
        </p:nvPicPr>
        <p:blipFill>
          <a:blip r:embed="rId3" cstate="print"/>
          <a:stretch>
            <a:fillRect/>
          </a:stretch>
        </p:blipFill>
        <p:spPr>
          <a:xfrm>
            <a:off x="677161" y="1527175"/>
            <a:ext cx="7753165" cy="4572000"/>
          </a:xfrm>
        </p:spPr>
      </p:pic>
      <p:sp>
        <p:nvSpPr>
          <p:cNvPr id="6" name="Date Placeholder 5"/>
          <p:cNvSpPr>
            <a:spLocks noGrp="1"/>
          </p:cNvSpPr>
          <p:nvPr>
            <p:ph type="dt" sz="half" idx="10"/>
          </p:nvPr>
        </p:nvSpPr>
        <p:spPr/>
        <p:txBody>
          <a:bodyPr/>
          <a:lstStyle/>
          <a:p>
            <a:pPr>
              <a:defRPr/>
            </a:pPr>
            <a:endParaRPr lang="en-US" dirty="0"/>
          </a:p>
        </p:txBody>
      </p:sp>
      <p:sp>
        <p:nvSpPr>
          <p:cNvPr id="7" name="Footer Placeholder 6"/>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Health Index Trends</a:t>
            </a:r>
            <a:endParaRPr lang="en-US" dirty="0"/>
          </a:p>
        </p:txBody>
      </p:sp>
      <p:pic>
        <p:nvPicPr>
          <p:cNvPr id="5" name="Content Placeholder 4" descr="SERF_Healthtrends.png"/>
          <p:cNvPicPr>
            <a:picLocks noGrp="1" noChangeAspect="1"/>
          </p:cNvPicPr>
          <p:nvPr>
            <p:ph sz="quarter" idx="1"/>
          </p:nvPr>
        </p:nvPicPr>
        <p:blipFill>
          <a:blip r:embed="rId3" cstate="print"/>
          <a:stretch>
            <a:fillRect/>
          </a:stretch>
        </p:blipFill>
        <p:spPr>
          <a:xfrm>
            <a:off x="391236" y="1527175"/>
            <a:ext cx="8325016" cy="4572000"/>
          </a:xfrm>
        </p:spPr>
      </p:pic>
      <p:sp>
        <p:nvSpPr>
          <p:cNvPr id="6" name="Date Placeholder 5"/>
          <p:cNvSpPr>
            <a:spLocks noGrp="1"/>
          </p:cNvSpPr>
          <p:nvPr>
            <p:ph type="dt" sz="half" idx="10"/>
          </p:nvPr>
        </p:nvSpPr>
        <p:spPr/>
        <p:txBody>
          <a:bodyPr/>
          <a:lstStyle/>
          <a:p>
            <a:pPr>
              <a:defRPr/>
            </a:pPr>
            <a:endParaRPr lang="en-US" dirty="0"/>
          </a:p>
        </p:txBody>
      </p:sp>
      <p:sp>
        <p:nvSpPr>
          <p:cNvPr id="7" name="Footer Placeholder 6"/>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Food Index Trends</a:t>
            </a:r>
            <a:endParaRPr lang="en-US" dirty="0"/>
          </a:p>
        </p:txBody>
      </p:sp>
      <p:pic>
        <p:nvPicPr>
          <p:cNvPr id="5" name="Content Placeholder 4" descr="SERF_Foodtrends.png"/>
          <p:cNvPicPr>
            <a:picLocks noGrp="1" noChangeAspect="1"/>
          </p:cNvPicPr>
          <p:nvPr>
            <p:ph sz="quarter" idx="1"/>
          </p:nvPr>
        </p:nvPicPr>
        <p:blipFill>
          <a:blip r:embed="rId3" cstate="print"/>
          <a:stretch>
            <a:fillRect/>
          </a:stretch>
        </p:blipFill>
        <p:spPr>
          <a:xfrm>
            <a:off x="580912" y="1527175"/>
            <a:ext cx="7945663" cy="4572000"/>
          </a:xfrm>
        </p:spPr>
      </p:pic>
      <p:sp>
        <p:nvSpPr>
          <p:cNvPr id="6" name="Date Placeholder 5"/>
          <p:cNvSpPr>
            <a:spLocks noGrp="1"/>
          </p:cNvSpPr>
          <p:nvPr>
            <p:ph type="dt" sz="half" idx="10"/>
          </p:nvPr>
        </p:nvSpPr>
        <p:spPr/>
        <p:txBody>
          <a:bodyPr/>
          <a:lstStyle/>
          <a:p>
            <a:pPr>
              <a:defRPr/>
            </a:pPr>
            <a:endParaRPr lang="en-US" dirty="0"/>
          </a:p>
        </p:txBody>
      </p:sp>
      <p:sp>
        <p:nvSpPr>
          <p:cNvPr id="7" name="Footer Placeholder 6"/>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Housing Index Trends</a:t>
            </a:r>
            <a:endParaRPr lang="en-US" dirty="0"/>
          </a:p>
        </p:txBody>
      </p:sp>
      <p:pic>
        <p:nvPicPr>
          <p:cNvPr id="5" name="Content Placeholder 4" descr="SERF_HousingTrends.png"/>
          <p:cNvPicPr>
            <a:picLocks noGrp="1" noChangeAspect="1"/>
          </p:cNvPicPr>
          <p:nvPr>
            <p:ph sz="quarter" idx="1"/>
          </p:nvPr>
        </p:nvPicPr>
        <p:blipFill>
          <a:blip r:embed="rId3" cstate="print"/>
          <a:stretch>
            <a:fillRect/>
          </a:stretch>
        </p:blipFill>
        <p:spPr>
          <a:xfrm>
            <a:off x="533005" y="1527175"/>
            <a:ext cx="8041477" cy="4572000"/>
          </a:xfrm>
        </p:spPr>
      </p:pic>
      <p:sp>
        <p:nvSpPr>
          <p:cNvPr id="6" name="Date Placeholder 5"/>
          <p:cNvSpPr>
            <a:spLocks noGrp="1"/>
          </p:cNvSpPr>
          <p:nvPr>
            <p:ph type="dt" sz="half" idx="10"/>
          </p:nvPr>
        </p:nvSpPr>
        <p:spPr/>
        <p:txBody>
          <a:bodyPr/>
          <a:lstStyle/>
          <a:p>
            <a:pPr>
              <a:defRPr/>
            </a:pPr>
            <a:endParaRPr lang="en-US" dirty="0"/>
          </a:p>
        </p:txBody>
      </p:sp>
      <p:sp>
        <p:nvSpPr>
          <p:cNvPr id="7" name="Footer Placeholder 6"/>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Work Index Trends</a:t>
            </a:r>
            <a:endParaRPr lang="en-US" dirty="0"/>
          </a:p>
        </p:txBody>
      </p:sp>
      <p:pic>
        <p:nvPicPr>
          <p:cNvPr id="5" name="Content Placeholder 4" descr="SERF_WorkTrends.png"/>
          <p:cNvPicPr>
            <a:picLocks noGrp="1" noChangeAspect="1"/>
          </p:cNvPicPr>
          <p:nvPr>
            <p:ph sz="quarter" idx="1"/>
          </p:nvPr>
        </p:nvPicPr>
        <p:blipFill>
          <a:blip r:embed="rId3" cstate="print"/>
          <a:stretch>
            <a:fillRect/>
          </a:stretch>
        </p:blipFill>
        <p:spPr>
          <a:xfrm>
            <a:off x="470205" y="1527175"/>
            <a:ext cx="8167077" cy="4572000"/>
          </a:xfrm>
        </p:spPr>
      </p:pic>
      <p:sp>
        <p:nvSpPr>
          <p:cNvPr id="6" name="Date Placeholder 5"/>
          <p:cNvSpPr>
            <a:spLocks noGrp="1"/>
          </p:cNvSpPr>
          <p:nvPr>
            <p:ph type="dt" sz="half" idx="10"/>
          </p:nvPr>
        </p:nvSpPr>
        <p:spPr/>
        <p:txBody>
          <a:bodyPr/>
          <a:lstStyle/>
          <a:p>
            <a:pPr>
              <a:defRPr/>
            </a:pPr>
            <a:endParaRPr lang="en-US" dirty="0"/>
          </a:p>
        </p:txBody>
      </p:sp>
      <p:sp>
        <p:nvSpPr>
          <p:cNvPr id="7" name="Footer Placeholder 6"/>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SERF Trends</a:t>
            </a:r>
            <a:endParaRPr lang="en-US" dirty="0"/>
          </a:p>
        </p:txBody>
      </p:sp>
      <p:pic>
        <p:nvPicPr>
          <p:cNvPr id="5" name="Content Placeholder 4" descr="CoreSERF_trends.png"/>
          <p:cNvPicPr>
            <a:picLocks noGrp="1" noChangeAspect="1"/>
          </p:cNvPicPr>
          <p:nvPr>
            <p:ph sz="quarter" idx="1"/>
          </p:nvPr>
        </p:nvPicPr>
        <p:blipFill>
          <a:blip r:embed="rId3" cstate="print"/>
          <a:stretch>
            <a:fillRect/>
          </a:stretch>
        </p:blipFill>
        <p:spPr>
          <a:xfrm>
            <a:off x="514366" y="1527175"/>
            <a:ext cx="8078755" cy="4572000"/>
          </a:xfrm>
        </p:spPr>
      </p:pic>
      <p:sp>
        <p:nvSpPr>
          <p:cNvPr id="6" name="Date Placeholder 5"/>
          <p:cNvSpPr>
            <a:spLocks noGrp="1"/>
          </p:cNvSpPr>
          <p:nvPr>
            <p:ph type="dt" sz="half" idx="10"/>
          </p:nvPr>
        </p:nvSpPr>
        <p:spPr/>
        <p:txBody>
          <a:bodyPr/>
          <a:lstStyle/>
          <a:p>
            <a:pPr>
              <a:defRPr/>
            </a:pPr>
            <a:endParaRPr lang="en-US" dirty="0"/>
          </a:p>
        </p:txBody>
      </p:sp>
      <p:sp>
        <p:nvSpPr>
          <p:cNvPr id="7" name="Footer Placeholder 6"/>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High Income OECD Country SERF</a:t>
            </a:r>
          </a:p>
        </p:txBody>
      </p:sp>
      <p:sp>
        <p:nvSpPr>
          <p:cNvPr id="27651" name="Text Placeholder 2"/>
          <p:cNvSpPr>
            <a:spLocks noGrp="1"/>
          </p:cNvSpPr>
          <p:nvPr>
            <p:ph type="body" idx="2"/>
          </p:nvPr>
        </p:nvSpPr>
        <p:spPr/>
        <p:txBody>
          <a:bodyPr/>
          <a:lstStyle/>
          <a:p>
            <a:r>
              <a:rPr lang="en-US" dirty="0" smtClean="0"/>
              <a:t>Trends in Average Performance</a:t>
            </a:r>
          </a:p>
        </p:txBody>
      </p:sp>
      <p:pic>
        <p:nvPicPr>
          <p:cNvPr id="27653" name="Picture 2"/>
          <p:cNvPicPr>
            <a:picLocks noGrp="1" noChangeAspect="1" noChangeArrowheads="1"/>
          </p:cNvPicPr>
          <p:nvPr>
            <p:ph sz="quarter" idx="1"/>
          </p:nvPr>
        </p:nvPicPr>
        <p:blipFill>
          <a:blip r:embed="rId3" cstate="print"/>
          <a:srcRect/>
          <a:stretch>
            <a:fillRect/>
          </a:stretch>
        </p:blipFill>
        <p:spPr>
          <a:xfrm>
            <a:off x="3124200" y="947738"/>
            <a:ext cx="5638800" cy="4886325"/>
          </a:xfrm>
          <a:noFill/>
        </p:spPr>
      </p:pic>
      <p:sp>
        <p:nvSpPr>
          <p:cNvPr id="6" name="Date Placeholder 5"/>
          <p:cNvSpPr>
            <a:spLocks noGrp="1"/>
          </p:cNvSpPr>
          <p:nvPr>
            <p:ph type="dt" sz="half" idx="11"/>
          </p:nvPr>
        </p:nvSpPr>
        <p:spPr/>
        <p:txBody>
          <a:bodyPr/>
          <a:lstStyle/>
          <a:p>
            <a:pPr>
              <a:defRPr/>
            </a:pPr>
            <a:endParaRPr lang="en-US" dirty="0"/>
          </a:p>
        </p:txBody>
      </p:sp>
      <p:sp>
        <p:nvSpPr>
          <p:cNvPr id="7" name="Footer Placeholder 6"/>
          <p:cNvSpPr>
            <a:spLocks noGrp="1"/>
          </p:cNvSpPr>
          <p:nvPr>
            <p:ph type="ftr" sz="quarter" idx="12"/>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Wave 3 Origins to Wave 4 Destinations</a:t>
            </a:r>
            <a:endParaRPr lang="en-US" dirty="0"/>
          </a:p>
        </p:txBody>
      </p:sp>
      <p:graphicFrame>
        <p:nvGraphicFramePr>
          <p:cNvPr id="4" name="Content Placeholder 3"/>
          <p:cNvGraphicFramePr>
            <a:graphicFrameLocks noGrp="1"/>
          </p:cNvGraphicFramePr>
          <p:nvPr>
            <p:ph idx="1"/>
          </p:nvPr>
        </p:nvGraphicFramePr>
        <p:xfrm>
          <a:off x="381000" y="1371600"/>
          <a:ext cx="8229600" cy="5023840"/>
        </p:xfrm>
        <a:graphic>
          <a:graphicData uri="http://schemas.openxmlformats.org/drawingml/2006/table">
            <a:tbl>
              <a:tblPr firstRow="1" bandRow="1">
                <a:tableStyleId>{5C22544A-7EE6-4342-B048-85BDC9FD1C3A}</a:tableStyleId>
              </a:tblPr>
              <a:tblGrid>
                <a:gridCol w="2133600"/>
                <a:gridCol w="3124200"/>
                <a:gridCol w="2971800"/>
              </a:tblGrid>
              <a:tr h="801804">
                <a:tc>
                  <a:txBody>
                    <a:bodyPr/>
                    <a:lstStyle/>
                    <a:p>
                      <a:pPr algn="ctr"/>
                      <a:endParaRPr lang="en-US" dirty="0"/>
                    </a:p>
                  </a:txBody>
                  <a:tcPr/>
                </a:tc>
                <a:tc>
                  <a:txBody>
                    <a:bodyPr/>
                    <a:lstStyle/>
                    <a:p>
                      <a:pPr algn="ctr"/>
                      <a:r>
                        <a:rPr lang="en-US" dirty="0" smtClean="0"/>
                        <a:t>Below Median GDP Growth</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Above Median GDP Growth</a:t>
                      </a:r>
                    </a:p>
                    <a:p>
                      <a:pPr algn="ctr"/>
                      <a:endParaRPr lang="en-US" dirty="0"/>
                    </a:p>
                  </a:txBody>
                  <a:tcPr/>
                </a:tc>
              </a:tr>
              <a:tr h="2054720">
                <a:tc>
                  <a:txBody>
                    <a:bodyPr/>
                    <a:lstStyle/>
                    <a:p>
                      <a:pPr algn="ctr"/>
                      <a:r>
                        <a:rPr lang="en-US" dirty="0" smtClean="0"/>
                        <a:t>Above Median SERF</a:t>
                      </a:r>
                      <a:endParaRPr lang="en-US" dirty="0"/>
                    </a:p>
                  </a:txBody>
                  <a:tcPr/>
                </a:tc>
                <a:tc>
                  <a:txBody>
                    <a:bodyPr/>
                    <a:lstStyle/>
                    <a:p>
                      <a:pPr algn="ctr"/>
                      <a:r>
                        <a:rPr lang="en-US" b="1" dirty="0" smtClean="0">
                          <a:solidFill>
                            <a:schemeClr val="tx1"/>
                          </a:solidFill>
                        </a:rPr>
                        <a:t>SERF Lopsided </a:t>
                      </a:r>
                      <a:r>
                        <a:rPr lang="en-US" dirty="0" smtClean="0"/>
                        <a:t/>
                      </a:r>
                      <a:br>
                        <a:rPr lang="en-US" dirty="0" smtClean="0"/>
                      </a:br>
                      <a:endParaRPr lang="en-US" baseline="0" dirty="0" smtClean="0"/>
                    </a:p>
                  </a:txBody>
                  <a:tcPr/>
                </a:tc>
                <a:tc>
                  <a:txBody>
                    <a:bodyPr/>
                    <a:lstStyle/>
                    <a:p>
                      <a:pPr algn="ctr"/>
                      <a:r>
                        <a:rPr lang="en-US" b="1" dirty="0" smtClean="0">
                          <a:solidFill>
                            <a:srgbClr val="00B050"/>
                          </a:solidFill>
                        </a:rPr>
                        <a:t>Virtuous</a:t>
                      </a:r>
                      <a:endParaRPr lang="en-US" b="1" dirty="0">
                        <a:solidFill>
                          <a:srgbClr val="00B050"/>
                        </a:solidFill>
                      </a:endParaRPr>
                    </a:p>
                  </a:txBody>
                  <a:tcPr/>
                </a:tc>
              </a:tr>
              <a:tr h="2054720">
                <a:tc>
                  <a:txBody>
                    <a:bodyPr/>
                    <a:lstStyle/>
                    <a:p>
                      <a:pPr algn="ctr"/>
                      <a:r>
                        <a:rPr lang="en-US" dirty="0" smtClean="0"/>
                        <a:t>Below Median SERF</a:t>
                      </a:r>
                      <a:endParaRPr lang="en-US" dirty="0"/>
                    </a:p>
                  </a:txBody>
                  <a:tcPr/>
                </a:tc>
                <a:tc>
                  <a:txBody>
                    <a:bodyPr/>
                    <a:lstStyle/>
                    <a:p>
                      <a:pPr algn="ctr"/>
                      <a:r>
                        <a:rPr lang="en-US" b="1" dirty="0" smtClean="0">
                          <a:solidFill>
                            <a:srgbClr val="FF0000"/>
                          </a:solidFill>
                        </a:rPr>
                        <a:t>Vicious </a:t>
                      </a:r>
                      <a:endParaRPr lang="en-US"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7030A0"/>
                          </a:solidFill>
                        </a:rPr>
                        <a:t>Growth Lopsided   </a:t>
                      </a:r>
                      <a:endParaRPr lang="en-US" dirty="0">
                        <a:solidFill>
                          <a:srgbClr val="7030A0"/>
                        </a:solidFill>
                      </a:endParaRPr>
                    </a:p>
                  </a:txBody>
                  <a:tcPr/>
                </a:tc>
              </a:tr>
            </a:tbl>
          </a:graphicData>
        </a:graphic>
      </p:graphicFrame>
      <p:sp>
        <p:nvSpPr>
          <p:cNvPr id="6" name="Oval 5"/>
          <p:cNvSpPr/>
          <p:nvPr/>
        </p:nvSpPr>
        <p:spPr>
          <a:xfrm>
            <a:off x="2514600" y="4724400"/>
            <a:ext cx="1499616" cy="14996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67%</a:t>
            </a:r>
            <a:endParaRPr lang="en-US" dirty="0"/>
          </a:p>
        </p:txBody>
      </p:sp>
      <p:grpSp>
        <p:nvGrpSpPr>
          <p:cNvPr id="3" name="Group 65"/>
          <p:cNvGrpSpPr/>
          <p:nvPr/>
        </p:nvGrpSpPr>
        <p:grpSpPr>
          <a:xfrm>
            <a:off x="2590800" y="3352800"/>
            <a:ext cx="758952" cy="1447800"/>
            <a:chOff x="2590800" y="3352800"/>
            <a:chExt cx="758952" cy="1447800"/>
          </a:xfrm>
        </p:grpSpPr>
        <p:sp>
          <p:nvSpPr>
            <p:cNvPr id="8" name="Oval 7"/>
            <p:cNvSpPr/>
            <p:nvPr/>
          </p:nvSpPr>
          <p:spPr>
            <a:xfrm>
              <a:off x="2590800" y="3352800"/>
              <a:ext cx="758952" cy="7589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17%</a:t>
              </a:r>
              <a:endParaRPr lang="en-US" sz="1600" dirty="0"/>
            </a:p>
          </p:txBody>
        </p:sp>
        <p:cxnSp>
          <p:nvCxnSpPr>
            <p:cNvPr id="11" name="Straight Arrow Connector 10"/>
            <p:cNvCxnSpPr/>
            <p:nvPr/>
          </p:nvCxnSpPr>
          <p:spPr>
            <a:xfrm rot="16200000" flipV="1">
              <a:off x="2781300" y="4305300"/>
              <a:ext cx="6858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64"/>
          <p:cNvGrpSpPr/>
          <p:nvPr/>
        </p:nvGrpSpPr>
        <p:grpSpPr>
          <a:xfrm>
            <a:off x="4014216" y="5474208"/>
            <a:ext cx="2383536" cy="847344"/>
            <a:chOff x="4014216" y="5474208"/>
            <a:chExt cx="2383536" cy="847344"/>
          </a:xfrm>
        </p:grpSpPr>
        <p:cxnSp>
          <p:nvCxnSpPr>
            <p:cNvPr id="10" name="Straight Arrow Connector 9"/>
            <p:cNvCxnSpPr>
              <a:stCxn id="6" idx="6"/>
            </p:cNvCxnSpPr>
            <p:nvPr/>
          </p:nvCxnSpPr>
          <p:spPr>
            <a:xfrm>
              <a:off x="4014216" y="5474208"/>
              <a:ext cx="1624584" cy="39319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638800" y="5562600"/>
              <a:ext cx="758952" cy="7589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17%</a:t>
              </a:r>
              <a:endParaRPr lang="en-US" sz="1600" dirty="0"/>
            </a:p>
          </p:txBody>
        </p:sp>
      </p:grpSp>
      <p:cxnSp>
        <p:nvCxnSpPr>
          <p:cNvPr id="19" name="Straight Arrow Connector 18"/>
          <p:cNvCxnSpPr/>
          <p:nvPr/>
        </p:nvCxnSpPr>
        <p:spPr>
          <a:xfrm flipV="1">
            <a:off x="3886200" y="4191000"/>
            <a:ext cx="1828800" cy="990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7391400" y="2514600"/>
            <a:ext cx="1216152" cy="12161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46%</a:t>
            </a:r>
            <a:endParaRPr lang="en-US" dirty="0"/>
          </a:p>
        </p:txBody>
      </p:sp>
      <p:sp>
        <p:nvSpPr>
          <p:cNvPr id="28" name="Oval 27"/>
          <p:cNvSpPr/>
          <p:nvPr/>
        </p:nvSpPr>
        <p:spPr>
          <a:xfrm>
            <a:off x="3276600" y="2514600"/>
            <a:ext cx="914400" cy="914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25%</a:t>
            </a:r>
            <a:endParaRPr lang="en-US" dirty="0">
              <a:solidFill>
                <a:schemeClr val="bg1"/>
              </a:solidFill>
            </a:endParaRPr>
          </a:p>
        </p:txBody>
      </p:sp>
      <p:sp>
        <p:nvSpPr>
          <p:cNvPr id="32" name="Oval 31"/>
          <p:cNvSpPr/>
          <p:nvPr/>
        </p:nvSpPr>
        <p:spPr>
          <a:xfrm>
            <a:off x="6629400" y="4800600"/>
            <a:ext cx="1216152" cy="121615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44%</a:t>
            </a:r>
            <a:endParaRPr lang="en-US" dirty="0"/>
          </a:p>
        </p:txBody>
      </p:sp>
      <p:grpSp>
        <p:nvGrpSpPr>
          <p:cNvPr id="7" name="Group 71"/>
          <p:cNvGrpSpPr/>
          <p:nvPr/>
        </p:nvGrpSpPr>
        <p:grpSpPr>
          <a:xfrm>
            <a:off x="4648200" y="2133600"/>
            <a:ext cx="2819400" cy="1014984"/>
            <a:chOff x="4648200" y="2133600"/>
            <a:chExt cx="2819400" cy="1014984"/>
          </a:xfrm>
        </p:grpSpPr>
        <p:sp>
          <p:nvSpPr>
            <p:cNvPr id="25" name="Oval 24"/>
            <p:cNvSpPr/>
            <p:nvPr/>
          </p:nvSpPr>
          <p:spPr>
            <a:xfrm>
              <a:off x="4648200" y="2133600"/>
              <a:ext cx="1014984" cy="101498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31%</a:t>
              </a:r>
              <a:endParaRPr lang="en-US" sz="1600" dirty="0"/>
            </a:p>
          </p:txBody>
        </p:sp>
        <p:cxnSp>
          <p:nvCxnSpPr>
            <p:cNvPr id="38" name="Straight Arrow Connector 37"/>
            <p:cNvCxnSpPr/>
            <p:nvPr/>
          </p:nvCxnSpPr>
          <p:spPr>
            <a:xfrm rot="10800000">
              <a:off x="5638800" y="2438400"/>
              <a:ext cx="1828800" cy="3048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72"/>
          <p:cNvGrpSpPr/>
          <p:nvPr/>
        </p:nvGrpSpPr>
        <p:grpSpPr>
          <a:xfrm>
            <a:off x="4953000" y="3657600"/>
            <a:ext cx="2667000" cy="1645920"/>
            <a:chOff x="4953000" y="3657600"/>
            <a:chExt cx="2667000" cy="1645920"/>
          </a:xfrm>
        </p:grpSpPr>
        <p:sp>
          <p:nvSpPr>
            <p:cNvPr id="26" name="Oval 25"/>
            <p:cNvSpPr/>
            <p:nvPr/>
          </p:nvSpPr>
          <p:spPr>
            <a:xfrm>
              <a:off x="4953000" y="4572000"/>
              <a:ext cx="731520" cy="7315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15%</a:t>
              </a:r>
              <a:endParaRPr lang="en-US" sz="1600" dirty="0"/>
            </a:p>
          </p:txBody>
        </p:sp>
        <p:cxnSp>
          <p:nvCxnSpPr>
            <p:cNvPr id="40" name="Straight Arrow Connector 39"/>
            <p:cNvCxnSpPr/>
            <p:nvPr/>
          </p:nvCxnSpPr>
          <p:spPr>
            <a:xfrm rot="10800000" flipV="1">
              <a:off x="5715000" y="3657600"/>
              <a:ext cx="1905000" cy="11430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73"/>
          <p:cNvGrpSpPr/>
          <p:nvPr/>
        </p:nvGrpSpPr>
        <p:grpSpPr>
          <a:xfrm>
            <a:off x="7848600" y="3733800"/>
            <a:ext cx="475488" cy="1161288"/>
            <a:chOff x="7848600" y="3733800"/>
            <a:chExt cx="475488" cy="1161288"/>
          </a:xfrm>
        </p:grpSpPr>
        <p:sp>
          <p:nvSpPr>
            <p:cNvPr id="27" name="Oval 26"/>
            <p:cNvSpPr/>
            <p:nvPr/>
          </p:nvSpPr>
          <p:spPr>
            <a:xfrm>
              <a:off x="7848600" y="4419600"/>
              <a:ext cx="475488" cy="47548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8%</a:t>
              </a:r>
              <a:endParaRPr lang="en-US" sz="1200" dirty="0"/>
            </a:p>
          </p:txBody>
        </p:sp>
        <p:cxnSp>
          <p:nvCxnSpPr>
            <p:cNvPr id="43" name="Straight Arrow Connector 42"/>
            <p:cNvCxnSpPr>
              <a:endCxn id="27" idx="0"/>
            </p:cNvCxnSpPr>
            <p:nvPr/>
          </p:nvCxnSpPr>
          <p:spPr>
            <a:xfrm rot="5400000">
              <a:off x="7776972" y="4043172"/>
              <a:ext cx="685800" cy="6705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68"/>
          <p:cNvGrpSpPr/>
          <p:nvPr/>
        </p:nvGrpSpPr>
        <p:grpSpPr>
          <a:xfrm>
            <a:off x="5105400" y="3429000"/>
            <a:ext cx="1679449" cy="1676401"/>
            <a:chOff x="5105400" y="3429000"/>
            <a:chExt cx="1679449" cy="1676401"/>
          </a:xfrm>
        </p:grpSpPr>
        <p:sp>
          <p:nvSpPr>
            <p:cNvPr id="37" name="Oval 36"/>
            <p:cNvSpPr/>
            <p:nvPr/>
          </p:nvSpPr>
          <p:spPr>
            <a:xfrm>
              <a:off x="5105400" y="3429000"/>
              <a:ext cx="457200"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6%</a:t>
              </a:r>
              <a:endParaRPr lang="en-US" sz="1400" dirty="0">
                <a:solidFill>
                  <a:schemeClr val="bg1"/>
                </a:solidFill>
              </a:endParaRPr>
            </a:p>
          </p:txBody>
        </p:sp>
        <p:cxnSp>
          <p:nvCxnSpPr>
            <p:cNvPr id="48" name="Straight Arrow Connector 47"/>
            <p:cNvCxnSpPr>
              <a:endCxn id="37" idx="5"/>
            </p:cNvCxnSpPr>
            <p:nvPr/>
          </p:nvCxnSpPr>
          <p:spPr>
            <a:xfrm rot="10800000">
              <a:off x="5495646" y="3819246"/>
              <a:ext cx="1289203" cy="1286155"/>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66"/>
          <p:cNvGrpSpPr/>
          <p:nvPr/>
        </p:nvGrpSpPr>
        <p:grpSpPr>
          <a:xfrm>
            <a:off x="4038600" y="5029200"/>
            <a:ext cx="2593848" cy="1216152"/>
            <a:chOff x="4038600" y="5029200"/>
            <a:chExt cx="2593848" cy="1216152"/>
          </a:xfrm>
        </p:grpSpPr>
        <p:sp>
          <p:nvSpPr>
            <p:cNvPr id="35" name="Oval 34"/>
            <p:cNvSpPr/>
            <p:nvPr/>
          </p:nvSpPr>
          <p:spPr>
            <a:xfrm>
              <a:off x="4038600" y="5029200"/>
              <a:ext cx="1216152" cy="121615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44%</a:t>
              </a:r>
              <a:endParaRPr lang="en-US" dirty="0"/>
            </a:p>
          </p:txBody>
        </p:sp>
        <p:cxnSp>
          <p:nvCxnSpPr>
            <p:cNvPr id="51" name="Straight Arrow Connector 50"/>
            <p:cNvCxnSpPr/>
            <p:nvPr/>
          </p:nvCxnSpPr>
          <p:spPr>
            <a:xfrm rot="10800000" flipV="1">
              <a:off x="5257800" y="5334000"/>
              <a:ext cx="1374648" cy="2286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67"/>
          <p:cNvGrpSpPr/>
          <p:nvPr/>
        </p:nvGrpSpPr>
        <p:grpSpPr>
          <a:xfrm>
            <a:off x="7391400" y="3733800"/>
            <a:ext cx="457200" cy="1066800"/>
            <a:chOff x="7391400" y="3733800"/>
            <a:chExt cx="457200" cy="1066800"/>
          </a:xfrm>
        </p:grpSpPr>
        <p:sp>
          <p:nvSpPr>
            <p:cNvPr id="36" name="Oval 35"/>
            <p:cNvSpPr/>
            <p:nvPr/>
          </p:nvSpPr>
          <p:spPr>
            <a:xfrm>
              <a:off x="7391400" y="3733800"/>
              <a:ext cx="457200" cy="457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6%</a:t>
              </a:r>
              <a:endParaRPr lang="en-US" sz="1400" dirty="0">
                <a:solidFill>
                  <a:schemeClr val="bg1"/>
                </a:solidFill>
              </a:endParaRPr>
            </a:p>
          </p:txBody>
        </p:sp>
        <p:cxnSp>
          <p:nvCxnSpPr>
            <p:cNvPr id="52" name="Straight Arrow Connector 51"/>
            <p:cNvCxnSpPr/>
            <p:nvPr/>
          </p:nvCxnSpPr>
          <p:spPr>
            <a:xfrm rot="5400000" flipH="1" flipV="1">
              <a:off x="7200900" y="4381500"/>
              <a:ext cx="609600" cy="2286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69"/>
          <p:cNvGrpSpPr/>
          <p:nvPr/>
        </p:nvGrpSpPr>
        <p:grpSpPr>
          <a:xfrm>
            <a:off x="4191000" y="2743200"/>
            <a:ext cx="2947416" cy="1499616"/>
            <a:chOff x="4191000" y="2743200"/>
            <a:chExt cx="2947416" cy="1499616"/>
          </a:xfrm>
        </p:grpSpPr>
        <p:sp>
          <p:nvSpPr>
            <p:cNvPr id="29" name="Oval 28"/>
            <p:cNvSpPr/>
            <p:nvPr/>
          </p:nvSpPr>
          <p:spPr>
            <a:xfrm>
              <a:off x="5638800" y="2743200"/>
              <a:ext cx="1499616" cy="14996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68%</a:t>
              </a:r>
              <a:endParaRPr lang="en-US" dirty="0">
                <a:solidFill>
                  <a:schemeClr val="bg1"/>
                </a:solidFill>
              </a:endParaRPr>
            </a:p>
          </p:txBody>
        </p:sp>
        <p:cxnSp>
          <p:nvCxnSpPr>
            <p:cNvPr id="57" name="Straight Arrow Connector 56"/>
            <p:cNvCxnSpPr>
              <a:stCxn id="28" idx="6"/>
            </p:cNvCxnSpPr>
            <p:nvPr/>
          </p:nvCxnSpPr>
          <p:spPr>
            <a:xfrm>
              <a:off x="4191000" y="2971800"/>
              <a:ext cx="1495424"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60" name="Straight Arrow Connector 59"/>
          <p:cNvCxnSpPr/>
          <p:nvPr/>
        </p:nvCxnSpPr>
        <p:spPr>
          <a:xfrm>
            <a:off x="4038600" y="3276600"/>
            <a:ext cx="1524000" cy="914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70"/>
          <p:cNvGrpSpPr/>
          <p:nvPr/>
        </p:nvGrpSpPr>
        <p:grpSpPr>
          <a:xfrm>
            <a:off x="3886200" y="3428999"/>
            <a:ext cx="1066800" cy="1295401"/>
            <a:chOff x="3886200" y="3428999"/>
            <a:chExt cx="1066800" cy="1295401"/>
          </a:xfrm>
        </p:grpSpPr>
        <p:sp>
          <p:nvSpPr>
            <p:cNvPr id="30" name="Oval 29"/>
            <p:cNvSpPr/>
            <p:nvPr/>
          </p:nvSpPr>
          <p:spPr>
            <a:xfrm>
              <a:off x="4495800" y="4267200"/>
              <a:ext cx="457200" cy="457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6%</a:t>
              </a:r>
              <a:endParaRPr lang="en-US" sz="1400" dirty="0">
                <a:solidFill>
                  <a:schemeClr val="bg1"/>
                </a:solidFill>
              </a:endParaRPr>
            </a:p>
          </p:txBody>
        </p:sp>
        <p:cxnSp>
          <p:nvCxnSpPr>
            <p:cNvPr id="61" name="Straight Arrow Connector 60"/>
            <p:cNvCxnSpPr>
              <a:endCxn id="30" idx="1"/>
            </p:cNvCxnSpPr>
            <p:nvPr/>
          </p:nvCxnSpPr>
          <p:spPr>
            <a:xfrm rot="16200000" flipH="1">
              <a:off x="3771900" y="3543299"/>
              <a:ext cx="905155" cy="6765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 name="Date Placeholder 40"/>
          <p:cNvSpPr>
            <a:spLocks noGrp="1"/>
          </p:cNvSpPr>
          <p:nvPr>
            <p:ph type="dt" sz="half" idx="10"/>
          </p:nvPr>
        </p:nvSpPr>
        <p:spPr/>
        <p:txBody>
          <a:bodyPr/>
          <a:lstStyle/>
          <a:p>
            <a:pPr>
              <a:defRPr/>
            </a:pPr>
            <a:endParaRPr lang="en-US" dirty="0"/>
          </a:p>
        </p:txBody>
      </p:sp>
      <p:sp>
        <p:nvSpPr>
          <p:cNvPr id="42" name="Footer Placeholder 41"/>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dissolv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1" nodeType="clickEffect">
                                  <p:stCondLst>
                                    <p:cond delay="0"/>
                                  </p:stCondLst>
                                  <p:childTnLst>
                                    <p:animEffect transition="out" filter="dissolv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dissolv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dissolv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dissolv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dissolve">
                                      <p:cBhvr>
                                        <p:cTn id="90" dur="500"/>
                                        <p:tgtEl>
                                          <p:spTgt spid="60"/>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xit" presetSubtype="0" fill="hold" grpId="1" nodeType="clickEffect">
                                  <p:stCondLst>
                                    <p:cond delay="0"/>
                                  </p:stCondLst>
                                  <p:childTnLst>
                                    <p:animEffect transition="out" filter="dissolve">
                                      <p:cBhvr>
                                        <p:cTn id="94" dur="500"/>
                                        <p:tgtEl>
                                          <p:spTgt spid="28"/>
                                        </p:tgtEl>
                                      </p:cBhvr>
                                    </p:animEffect>
                                    <p:set>
                                      <p:cBhvr>
                                        <p:cTn id="95" dur="1" fill="hold">
                                          <p:stCondLst>
                                            <p:cond delay="499"/>
                                          </p:stCondLst>
                                        </p:cTn>
                                        <p:tgtEl>
                                          <p:spTgt spid="28"/>
                                        </p:tgtEl>
                                        <p:attrNameLst>
                                          <p:attrName>style.visibility</p:attrName>
                                        </p:attrNameLst>
                                      </p:cBhvr>
                                      <p:to>
                                        <p:strVal val="hidden"/>
                                      </p:to>
                                    </p:set>
                                  </p:childTnLst>
                                </p:cTn>
                              </p:par>
                              <p:par>
                                <p:cTn id="96" presetID="9" presetClass="exit" presetSubtype="0" fill="hold" nodeType="withEffect">
                                  <p:stCondLst>
                                    <p:cond delay="0"/>
                                  </p:stCondLst>
                                  <p:childTnLst>
                                    <p:animEffect transition="out" filter="dissolve">
                                      <p:cBhvr>
                                        <p:cTn id="97" dur="500"/>
                                        <p:tgtEl>
                                          <p:spTgt spid="16"/>
                                        </p:tgtEl>
                                      </p:cBhvr>
                                    </p:animEffect>
                                    <p:set>
                                      <p:cBhvr>
                                        <p:cTn id="98" dur="1" fill="hold">
                                          <p:stCondLst>
                                            <p:cond delay="499"/>
                                          </p:stCondLst>
                                        </p:cTn>
                                        <p:tgtEl>
                                          <p:spTgt spid="16"/>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500"/>
                                        <p:tgtEl>
                                          <p:spTgt spid="17"/>
                                        </p:tgtEl>
                                      </p:cBhvr>
                                    </p:animEffect>
                                    <p:set>
                                      <p:cBhvr>
                                        <p:cTn id="101" dur="1" fill="hold">
                                          <p:stCondLst>
                                            <p:cond delay="499"/>
                                          </p:stCondLst>
                                        </p:cTn>
                                        <p:tgtEl>
                                          <p:spTgt spid="17"/>
                                        </p:tgtEl>
                                        <p:attrNameLst>
                                          <p:attrName>style.visibility</p:attrName>
                                        </p:attrNameLst>
                                      </p:cBhvr>
                                      <p:to>
                                        <p:strVal val="hidden"/>
                                      </p:to>
                                    </p:set>
                                  </p:childTnLst>
                                </p:cTn>
                              </p:par>
                              <p:par>
                                <p:cTn id="102" presetID="9" presetClass="exit" presetSubtype="0" fill="hold" nodeType="withEffect">
                                  <p:stCondLst>
                                    <p:cond delay="0"/>
                                  </p:stCondLst>
                                  <p:childTnLst>
                                    <p:animEffect transition="out" filter="dissolve">
                                      <p:cBhvr>
                                        <p:cTn id="103" dur="500"/>
                                        <p:tgtEl>
                                          <p:spTgt spid="60"/>
                                        </p:tgtEl>
                                      </p:cBhvr>
                                    </p:animEffect>
                                    <p:set>
                                      <p:cBhvr>
                                        <p:cTn id="104" dur="1" fill="hold">
                                          <p:stCondLst>
                                            <p:cond delay="499"/>
                                          </p:stCondLst>
                                        </p:cTn>
                                        <p:tgtEl>
                                          <p:spTgt spid="60"/>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dissolve">
                                      <p:cBhvr>
                                        <p:cTn id="109" dur="500"/>
                                        <p:tgtEl>
                                          <p:spTgt spid="24"/>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dissolve">
                                      <p:cBhvr>
                                        <p:cTn id="114" dur="500"/>
                                        <p:tgtEl>
                                          <p:spTgt spid="7"/>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nodeType="click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dissolve">
                                      <p:cBhvr>
                                        <p:cTn id="119" dur="500"/>
                                        <p:tgtEl>
                                          <p:spTgt spid="9"/>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nodeType="click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dissolve">
                                      <p:cBhvr>
                                        <p:cTn id="124" dur="500"/>
                                        <p:tgtEl>
                                          <p:spTgt spid="12"/>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xit" presetSubtype="0" fill="hold" grpId="1" nodeType="clickEffect">
                                  <p:stCondLst>
                                    <p:cond delay="0"/>
                                  </p:stCondLst>
                                  <p:childTnLst>
                                    <p:animEffect transition="out" filter="dissolve">
                                      <p:cBhvr>
                                        <p:cTn id="128" dur="500"/>
                                        <p:tgtEl>
                                          <p:spTgt spid="24"/>
                                        </p:tgtEl>
                                      </p:cBhvr>
                                    </p:animEffect>
                                    <p:set>
                                      <p:cBhvr>
                                        <p:cTn id="129" dur="1" fill="hold">
                                          <p:stCondLst>
                                            <p:cond delay="499"/>
                                          </p:stCondLst>
                                        </p:cTn>
                                        <p:tgtEl>
                                          <p:spTgt spid="24"/>
                                        </p:tgtEl>
                                        <p:attrNameLst>
                                          <p:attrName>style.visibility</p:attrName>
                                        </p:attrNameLst>
                                      </p:cBhvr>
                                      <p:to>
                                        <p:strVal val="hidden"/>
                                      </p:to>
                                    </p:set>
                                  </p:childTnLst>
                                </p:cTn>
                              </p:par>
                              <p:par>
                                <p:cTn id="130" presetID="9" presetClass="exit" presetSubtype="0" fill="hold" nodeType="withEffect">
                                  <p:stCondLst>
                                    <p:cond delay="0"/>
                                  </p:stCondLst>
                                  <p:childTnLst>
                                    <p:animEffect transition="out" filter="dissolve">
                                      <p:cBhvr>
                                        <p:cTn id="131" dur="500"/>
                                        <p:tgtEl>
                                          <p:spTgt spid="7"/>
                                        </p:tgtEl>
                                      </p:cBhvr>
                                    </p:animEffect>
                                    <p:set>
                                      <p:cBhvr>
                                        <p:cTn id="132" dur="1" fill="hold">
                                          <p:stCondLst>
                                            <p:cond delay="499"/>
                                          </p:stCondLst>
                                        </p:cTn>
                                        <p:tgtEl>
                                          <p:spTgt spid="7"/>
                                        </p:tgtEl>
                                        <p:attrNameLst>
                                          <p:attrName>style.visibility</p:attrName>
                                        </p:attrNameLst>
                                      </p:cBhvr>
                                      <p:to>
                                        <p:strVal val="hidden"/>
                                      </p:to>
                                    </p:set>
                                  </p:childTnLst>
                                </p:cTn>
                              </p:par>
                              <p:par>
                                <p:cTn id="133" presetID="9" presetClass="exit" presetSubtype="0" fill="hold" nodeType="withEffect">
                                  <p:stCondLst>
                                    <p:cond delay="0"/>
                                  </p:stCondLst>
                                  <p:childTnLst>
                                    <p:animEffect transition="out" filter="dissolve">
                                      <p:cBhvr>
                                        <p:cTn id="134" dur="500"/>
                                        <p:tgtEl>
                                          <p:spTgt spid="9"/>
                                        </p:tgtEl>
                                      </p:cBhvr>
                                    </p:animEffect>
                                    <p:set>
                                      <p:cBhvr>
                                        <p:cTn id="135" dur="1" fill="hold">
                                          <p:stCondLst>
                                            <p:cond delay="499"/>
                                          </p:stCondLst>
                                        </p:cTn>
                                        <p:tgtEl>
                                          <p:spTgt spid="9"/>
                                        </p:tgtEl>
                                        <p:attrNameLst>
                                          <p:attrName>style.visibility</p:attrName>
                                        </p:attrNameLst>
                                      </p:cBhvr>
                                      <p:to>
                                        <p:strVal val="hidden"/>
                                      </p:to>
                                    </p:set>
                                  </p:childTnLst>
                                </p:cTn>
                              </p:par>
                              <p:par>
                                <p:cTn id="136" presetID="9" presetClass="exit" presetSubtype="0" fill="hold" nodeType="withEffect">
                                  <p:stCondLst>
                                    <p:cond delay="0"/>
                                  </p:stCondLst>
                                  <p:childTnLst>
                                    <p:animEffect transition="out" filter="dissolve">
                                      <p:cBhvr>
                                        <p:cTn id="137" dur="500"/>
                                        <p:tgtEl>
                                          <p:spTgt spid="12"/>
                                        </p:tgtEl>
                                      </p:cBhvr>
                                    </p:animEffect>
                                    <p:set>
                                      <p:cBhvr>
                                        <p:cTn id="13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4" grpId="0" animBg="1"/>
      <p:bldP spid="24" grpId="1" animBg="1"/>
      <p:bldP spid="28" grpId="0" animBg="1"/>
      <p:bldP spid="28" grpId="1" animBg="1"/>
      <p:bldP spid="32" grpId="0" animBg="1"/>
      <p:bldP spid="3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With</a:t>
            </a:r>
          </a:p>
          <a:p>
            <a:r>
              <a:rPr lang="en-US" dirty="0" smtClean="0"/>
              <a:t>Michelle Prairie</a:t>
            </a:r>
          </a:p>
          <a:p>
            <a:r>
              <a:rPr lang="en-US" dirty="0" smtClean="0"/>
              <a:t>&amp;</a:t>
            </a:r>
          </a:p>
          <a:p>
            <a:r>
              <a:rPr lang="en-US" dirty="0" smtClean="0"/>
              <a:t>John Stewart</a:t>
            </a:r>
            <a:endParaRPr lang="en-US" dirty="0"/>
          </a:p>
        </p:txBody>
      </p:sp>
      <p:sp>
        <p:nvSpPr>
          <p:cNvPr id="5" name="Title 4"/>
          <p:cNvSpPr>
            <a:spLocks noGrp="1"/>
          </p:cNvSpPr>
          <p:nvPr>
            <p:ph type="title"/>
          </p:nvPr>
        </p:nvSpPr>
        <p:spPr/>
        <p:txBody>
          <a:bodyPr/>
          <a:lstStyle/>
          <a:p>
            <a:r>
              <a:rPr lang="en-US" dirty="0" smtClean="0"/>
              <a:t>Application to the United States</a:t>
            </a:r>
            <a:endParaRPr lang="en-US" dirty="0"/>
          </a:p>
        </p:txBody>
      </p:sp>
      <p:sp>
        <p:nvSpPr>
          <p:cNvPr id="7" name="Date Placeholder 6"/>
          <p:cNvSpPr>
            <a:spLocks noGrp="1"/>
          </p:cNvSpPr>
          <p:nvPr>
            <p:ph type="dt" sz="half" idx="11"/>
          </p:nvPr>
        </p:nvSpPr>
        <p:spPr/>
        <p:txBody>
          <a:bodyPr/>
          <a:lstStyle/>
          <a:p>
            <a:pPr>
              <a:defRPr/>
            </a:pPr>
            <a:endParaRPr lang="en-US" dirty="0"/>
          </a:p>
        </p:txBody>
      </p:sp>
      <p:sp>
        <p:nvSpPr>
          <p:cNvPr id="8" name="Footer Placeholder 7"/>
          <p:cNvSpPr>
            <a:spLocks noGrp="1"/>
          </p:cNvSpPr>
          <p:nvPr>
            <p:ph type="ftr" sz="quarter" idx="10"/>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SERF Index Approach</a:t>
            </a:r>
            <a:endParaRPr lang="en-US" dirty="0"/>
          </a:p>
        </p:txBody>
      </p:sp>
      <p:sp>
        <p:nvSpPr>
          <p:cNvPr id="6" name="Content Placeholder 5"/>
          <p:cNvSpPr>
            <a:spLocks noGrp="1"/>
          </p:cNvSpPr>
          <p:nvPr>
            <p:ph sz="quarter" idx="1"/>
          </p:nvPr>
        </p:nvSpPr>
        <p:spPr/>
        <p:txBody>
          <a:bodyPr/>
          <a:lstStyle/>
          <a:p>
            <a:r>
              <a:rPr lang="en-US" dirty="0" smtClean="0"/>
              <a:t>SERF Index Methodology</a:t>
            </a:r>
          </a:p>
          <a:p>
            <a:r>
              <a:rPr lang="en-US" dirty="0" smtClean="0"/>
              <a:t>Core &amp; High Income Country SERF Index</a:t>
            </a:r>
          </a:p>
          <a:p>
            <a:r>
              <a:rPr lang="en-US" dirty="0" smtClean="0"/>
              <a:t>Historical SERF Index</a:t>
            </a:r>
          </a:p>
          <a:p>
            <a:r>
              <a:rPr lang="en-US" dirty="0" smtClean="0"/>
              <a:t>Application to the USA</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219200"/>
          <a:ext cx="8839200" cy="5389334"/>
        </p:xfrm>
        <a:graphic>
          <a:graphicData uri="http://schemas.openxmlformats.org/drawingml/2006/table">
            <a:tbl>
              <a:tblPr/>
              <a:tblGrid>
                <a:gridCol w="1905000"/>
                <a:gridCol w="2895600"/>
                <a:gridCol w="4038600"/>
              </a:tblGrid>
              <a:tr h="321043">
                <a:tc>
                  <a:txBody>
                    <a:bodyPr/>
                    <a:lstStyle/>
                    <a:p>
                      <a:pPr marL="0" marR="0">
                        <a:lnSpc>
                          <a:spcPct val="150000"/>
                        </a:lnSpc>
                        <a:spcBef>
                          <a:spcPts val="0"/>
                        </a:spcBef>
                        <a:spcAft>
                          <a:spcPts val="0"/>
                        </a:spcAft>
                      </a:pPr>
                      <a:r>
                        <a:rPr lang="en-US" sz="1100" b="1" dirty="0">
                          <a:solidFill>
                            <a:schemeClr val="bg1"/>
                          </a:solidFill>
                          <a:latin typeface="Calibri" pitchFamily="34" charset="0"/>
                          <a:ea typeface="Times New Roman"/>
                          <a:cs typeface="Times New Roman"/>
                        </a:rPr>
                        <a:t>Social/Economic Right</a:t>
                      </a: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lnSpc>
                          <a:spcPct val="150000"/>
                        </a:lnSpc>
                        <a:spcBef>
                          <a:spcPts val="0"/>
                        </a:spcBef>
                        <a:spcAft>
                          <a:spcPts val="0"/>
                        </a:spcAft>
                      </a:pPr>
                      <a:r>
                        <a:rPr lang="en-US" sz="1300" b="1" dirty="0" smtClean="0">
                          <a:solidFill>
                            <a:schemeClr val="bg1"/>
                          </a:solidFill>
                          <a:latin typeface="Calibri" pitchFamily="34" charset="0"/>
                          <a:ea typeface="Times New Roman"/>
                          <a:cs typeface="Times New Roman"/>
                        </a:rPr>
                        <a:t>International</a:t>
                      </a:r>
                      <a:r>
                        <a:rPr lang="en-US" sz="1300" b="1" baseline="0" dirty="0" smtClean="0">
                          <a:solidFill>
                            <a:schemeClr val="bg1"/>
                          </a:solidFill>
                          <a:latin typeface="Calibri" pitchFamily="34" charset="0"/>
                          <a:ea typeface="Times New Roman"/>
                          <a:cs typeface="Times New Roman"/>
                        </a:rPr>
                        <a:t>  </a:t>
                      </a:r>
                      <a:br>
                        <a:rPr lang="en-US" sz="1300" b="1" baseline="0" dirty="0" smtClean="0">
                          <a:solidFill>
                            <a:schemeClr val="bg1"/>
                          </a:solidFill>
                          <a:latin typeface="Calibri" pitchFamily="34" charset="0"/>
                          <a:ea typeface="Times New Roman"/>
                          <a:cs typeface="Times New Roman"/>
                        </a:rPr>
                      </a:br>
                      <a:r>
                        <a:rPr lang="en-US" sz="1300" b="1" dirty="0" smtClean="0">
                          <a:solidFill>
                            <a:schemeClr val="bg1"/>
                          </a:solidFill>
                          <a:latin typeface="Calibri" pitchFamily="34" charset="0"/>
                          <a:ea typeface="Times New Roman"/>
                          <a:cs typeface="Times New Roman"/>
                        </a:rPr>
                        <a:t>(High Income OECD countries)</a:t>
                      </a:r>
                      <a:endParaRPr lang="en-US" sz="1300" b="1" dirty="0">
                        <a:solidFill>
                          <a:schemeClr val="bg1"/>
                        </a:solidFill>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lnSpc>
                          <a:spcPct val="150000"/>
                        </a:lnSpc>
                        <a:spcBef>
                          <a:spcPts val="0"/>
                        </a:spcBef>
                        <a:spcAft>
                          <a:spcPts val="0"/>
                        </a:spcAft>
                      </a:pPr>
                      <a:r>
                        <a:rPr lang="en-US" sz="1400" b="1" dirty="0" smtClean="0">
                          <a:solidFill>
                            <a:schemeClr val="bg1"/>
                          </a:solidFill>
                          <a:latin typeface="Calibri" pitchFamily="34" charset="0"/>
                          <a:ea typeface="Times New Roman"/>
                          <a:cs typeface="Times New Roman"/>
                        </a:rPr>
                        <a:t>US</a:t>
                      </a:r>
                      <a:r>
                        <a:rPr lang="en-US" sz="1400" b="1" baseline="0" dirty="0" smtClean="0">
                          <a:solidFill>
                            <a:schemeClr val="bg1"/>
                          </a:solidFill>
                          <a:latin typeface="Calibri" pitchFamily="34" charset="0"/>
                          <a:ea typeface="Times New Roman"/>
                          <a:cs typeface="Times New Roman"/>
                        </a:rPr>
                        <a:t> States</a:t>
                      </a:r>
                      <a:endParaRPr lang="en-US" sz="1400" b="1" dirty="0">
                        <a:solidFill>
                          <a:schemeClr val="bg1"/>
                        </a:solidFill>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88556">
                <a:tc>
                  <a:txBody>
                    <a:bodyPr/>
                    <a:lstStyle/>
                    <a:p>
                      <a:pPr marL="0" marR="0">
                        <a:lnSpc>
                          <a:spcPct val="150000"/>
                        </a:lnSpc>
                        <a:spcBef>
                          <a:spcPts val="0"/>
                        </a:spcBef>
                        <a:spcAft>
                          <a:spcPts val="0"/>
                        </a:spcAft>
                      </a:pPr>
                      <a:r>
                        <a:rPr lang="en-US" sz="1200" b="1" dirty="0" smtClean="0">
                          <a:effectLst/>
                          <a:latin typeface="Calibri" pitchFamily="34" charset="0"/>
                          <a:ea typeface="Times New Roman"/>
                          <a:cs typeface="Times New Roman"/>
                        </a:rPr>
                        <a:t>Right to Food</a:t>
                      </a:r>
                      <a:endParaRPr lang="en-US" sz="1200" b="1" dirty="0">
                        <a:effectLst/>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b="1" baseline="0" dirty="0" smtClean="0">
                          <a:latin typeface="Calibri" pitchFamily="34" charset="0"/>
                          <a:ea typeface="Times New Roman"/>
                          <a:cs typeface="Times New Roman"/>
                        </a:rPr>
                        <a:t>%</a:t>
                      </a:r>
                      <a:r>
                        <a:rPr lang="en-US" sz="1200" b="1" dirty="0" smtClean="0">
                          <a:latin typeface="Calibri" pitchFamily="34" charset="0"/>
                          <a:ea typeface="Times New Roman"/>
                          <a:cs typeface="Times New Roman"/>
                        </a:rPr>
                        <a:t>Infants NOT </a:t>
                      </a:r>
                      <a:r>
                        <a:rPr lang="en-US" sz="1200" b="1" dirty="0">
                          <a:latin typeface="Calibri" pitchFamily="34" charset="0"/>
                          <a:ea typeface="Times New Roman"/>
                          <a:cs typeface="Times New Roman"/>
                        </a:rPr>
                        <a:t>low birth weight </a:t>
                      </a: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nSpc>
                          <a:spcPct val="150000"/>
                        </a:lnSpc>
                        <a:spcBef>
                          <a:spcPts val="0"/>
                        </a:spcBef>
                        <a:spcAft>
                          <a:spcPts val="0"/>
                        </a:spcAft>
                      </a:pPr>
                      <a:r>
                        <a:rPr lang="en-US" sz="1200" b="1" baseline="0" dirty="0" smtClean="0">
                          <a:latin typeface="Calibri" pitchFamily="34" charset="0"/>
                          <a:ea typeface="Times New Roman"/>
                          <a:cs typeface="Times New Roman"/>
                        </a:rPr>
                        <a:t>%Food secure</a:t>
                      </a:r>
                      <a:endParaRPr lang="en-US" sz="1200" b="1" dirty="0">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990600">
                <a:tc>
                  <a:txBody>
                    <a:bodyPr/>
                    <a:lstStyle/>
                    <a:p>
                      <a:pPr marL="0" marR="0">
                        <a:lnSpc>
                          <a:spcPct val="150000"/>
                        </a:lnSpc>
                        <a:spcBef>
                          <a:spcPts val="0"/>
                        </a:spcBef>
                        <a:spcAft>
                          <a:spcPts val="0"/>
                        </a:spcAft>
                      </a:pPr>
                      <a:r>
                        <a:rPr lang="en-US" sz="1200" b="1" dirty="0" smtClean="0">
                          <a:effectLst/>
                          <a:latin typeface="Calibri" pitchFamily="34" charset="0"/>
                          <a:ea typeface="Times New Roman"/>
                          <a:cs typeface="Times New Roman"/>
                        </a:rPr>
                        <a:t>Right to Education</a:t>
                      </a:r>
                      <a:endParaRPr lang="en-US" sz="1200" b="1" dirty="0">
                        <a:effectLst/>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b="1" dirty="0" smtClean="0">
                          <a:latin typeface="Calibri" pitchFamily="34" charset="0"/>
                          <a:ea typeface="Times New Roman"/>
                          <a:cs typeface="Times New Roman"/>
                        </a:rPr>
                        <a:t>Combined </a:t>
                      </a:r>
                      <a:r>
                        <a:rPr lang="en-US" sz="1200" b="1" dirty="0" smtClean="0">
                          <a:latin typeface="Calibri" pitchFamily="34" charset="0"/>
                          <a:ea typeface="Times New Roman"/>
                          <a:cs typeface="Times New Roman"/>
                        </a:rPr>
                        <a:t>school enrollment rate</a:t>
                      </a:r>
                      <a:endParaRPr lang="en-US" sz="1200" b="1" dirty="0">
                        <a:latin typeface="Calibri" pitchFamily="34" charset="0"/>
                        <a:ea typeface="Times New Roman"/>
                        <a:cs typeface="Times New Roman"/>
                      </a:endParaRPr>
                    </a:p>
                    <a:p>
                      <a:pPr marL="0" marR="0">
                        <a:lnSpc>
                          <a:spcPct val="150000"/>
                        </a:lnSpc>
                        <a:spcBef>
                          <a:spcPts val="0"/>
                        </a:spcBef>
                        <a:spcAft>
                          <a:spcPts val="0"/>
                        </a:spcAft>
                      </a:pPr>
                      <a:r>
                        <a:rPr lang="en-US" sz="1200" b="1" dirty="0">
                          <a:latin typeface="Calibri" pitchFamily="34" charset="0"/>
                          <a:ea typeface="Times New Roman"/>
                          <a:cs typeface="Times New Roman"/>
                        </a:rPr>
                        <a:t>Average math and science </a:t>
                      </a:r>
                      <a:r>
                        <a:rPr lang="en-US" sz="1200" b="1" dirty="0" smtClean="0">
                          <a:latin typeface="Calibri" pitchFamily="34" charset="0"/>
                          <a:ea typeface="Times New Roman"/>
                          <a:cs typeface="Times New Roman"/>
                        </a:rPr>
                        <a:t>score (PISA)</a:t>
                      </a:r>
                      <a:endParaRPr lang="en-US" sz="1200" b="1" dirty="0">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nSpc>
                          <a:spcPct val="150000"/>
                        </a:lnSpc>
                        <a:spcBef>
                          <a:spcPts val="0"/>
                        </a:spcBef>
                        <a:spcAft>
                          <a:spcPts val="0"/>
                        </a:spcAft>
                      </a:pPr>
                      <a:r>
                        <a:rPr lang="en-US" sz="1200" b="1" dirty="0" smtClean="0">
                          <a:latin typeface="Calibri" pitchFamily="34" charset="0"/>
                          <a:ea typeface="Times New Roman"/>
                          <a:cs typeface="Times New Roman"/>
                        </a:rPr>
                        <a:t>Net</a:t>
                      </a:r>
                      <a:r>
                        <a:rPr lang="en-US" sz="1200" b="1" baseline="0" dirty="0" smtClean="0">
                          <a:latin typeface="Calibri" pitchFamily="34" charset="0"/>
                          <a:ea typeface="Times New Roman"/>
                          <a:cs typeface="Times New Roman"/>
                        </a:rPr>
                        <a:t> </a:t>
                      </a:r>
                      <a:r>
                        <a:rPr lang="en-US" sz="1200" b="1" dirty="0" smtClean="0">
                          <a:latin typeface="Calibri" pitchFamily="34" charset="0"/>
                          <a:ea typeface="Times New Roman"/>
                          <a:cs typeface="Times New Roman"/>
                        </a:rPr>
                        <a:t>secondary school</a:t>
                      </a:r>
                      <a:r>
                        <a:rPr lang="en-US" sz="1200" b="1" baseline="0" dirty="0" smtClean="0">
                          <a:latin typeface="Calibri" pitchFamily="34" charset="0"/>
                          <a:ea typeface="Times New Roman"/>
                          <a:cs typeface="Times New Roman"/>
                        </a:rPr>
                        <a:t> enrollment rate;</a:t>
                      </a:r>
                    </a:p>
                    <a:p>
                      <a:pPr marL="0" marR="0">
                        <a:lnSpc>
                          <a:spcPct val="150000"/>
                        </a:lnSpc>
                        <a:spcBef>
                          <a:spcPts val="0"/>
                        </a:spcBef>
                        <a:spcAft>
                          <a:spcPts val="0"/>
                        </a:spcAft>
                      </a:pPr>
                      <a:r>
                        <a:rPr lang="en-US" sz="1200" b="1" baseline="0" dirty="0" smtClean="0">
                          <a:latin typeface="Calibri" pitchFamily="34" charset="0"/>
                          <a:ea typeface="Times New Roman"/>
                          <a:cs typeface="Times New Roman"/>
                        </a:rPr>
                        <a:t>4</a:t>
                      </a:r>
                      <a:r>
                        <a:rPr lang="en-US" sz="1200" b="1" baseline="30000" dirty="0" smtClean="0">
                          <a:latin typeface="Calibri" pitchFamily="34" charset="0"/>
                          <a:ea typeface="Times New Roman"/>
                          <a:cs typeface="Times New Roman"/>
                        </a:rPr>
                        <a:t>th</a:t>
                      </a:r>
                      <a:r>
                        <a:rPr lang="en-US" sz="1200" b="1" baseline="0" dirty="0" smtClean="0">
                          <a:latin typeface="Calibri" pitchFamily="34" charset="0"/>
                          <a:ea typeface="Times New Roman"/>
                          <a:cs typeface="Times New Roman"/>
                        </a:rPr>
                        <a:t> and 8</a:t>
                      </a:r>
                      <a:r>
                        <a:rPr lang="en-US" sz="1200" b="1" baseline="30000" dirty="0" smtClean="0">
                          <a:latin typeface="Calibri" pitchFamily="34" charset="0"/>
                          <a:ea typeface="Times New Roman"/>
                          <a:cs typeface="Times New Roman"/>
                        </a:rPr>
                        <a:t>th</a:t>
                      </a:r>
                      <a:r>
                        <a:rPr lang="en-US" sz="1200" b="1" baseline="0" dirty="0" smtClean="0">
                          <a:latin typeface="Calibri" pitchFamily="34" charset="0"/>
                          <a:ea typeface="Times New Roman"/>
                          <a:cs typeface="Times New Roman"/>
                        </a:rPr>
                        <a:t> grade, average math and reading NAEP scores </a:t>
                      </a:r>
                      <a:endParaRPr lang="en-US" sz="1200" b="1" dirty="0">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841172">
                <a:tc>
                  <a:txBody>
                    <a:bodyPr/>
                    <a:lstStyle/>
                    <a:p>
                      <a:pPr marL="0" marR="0">
                        <a:lnSpc>
                          <a:spcPct val="150000"/>
                        </a:lnSpc>
                        <a:spcBef>
                          <a:spcPts val="0"/>
                        </a:spcBef>
                        <a:spcAft>
                          <a:spcPts val="0"/>
                        </a:spcAft>
                      </a:pPr>
                      <a:r>
                        <a:rPr lang="en-US" sz="1200" b="1" dirty="0" smtClean="0">
                          <a:effectLst/>
                          <a:latin typeface="Calibri" pitchFamily="34" charset="0"/>
                          <a:ea typeface="Times New Roman"/>
                          <a:cs typeface="Times New Roman"/>
                        </a:rPr>
                        <a:t>Right to Health </a:t>
                      </a:r>
                      <a:endParaRPr lang="en-US" sz="1200" b="1" dirty="0">
                        <a:effectLst/>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b="1" dirty="0" smtClean="0">
                          <a:latin typeface="Calibri" pitchFamily="34" charset="0"/>
                          <a:ea typeface="Times New Roman"/>
                          <a:cs typeface="Times New Roman"/>
                        </a:rPr>
                        <a:t>Child</a:t>
                      </a:r>
                      <a:r>
                        <a:rPr lang="en-US" sz="1200" b="1" baseline="0" dirty="0" smtClean="0">
                          <a:latin typeface="Calibri" pitchFamily="34" charset="0"/>
                          <a:ea typeface="Times New Roman"/>
                          <a:cs typeface="Times New Roman"/>
                        </a:rPr>
                        <a:t> Survival Rate (%)</a:t>
                      </a:r>
                      <a:r>
                        <a:rPr lang="en-US" sz="1200" b="1" dirty="0" smtClean="0">
                          <a:latin typeface="Calibri" pitchFamily="34" charset="0"/>
                          <a:ea typeface="Times New Roman"/>
                          <a:cs typeface="Times New Roman"/>
                        </a:rPr>
                        <a:t>;</a:t>
                      </a:r>
                      <a:endParaRPr lang="en-US" sz="1200" b="1" dirty="0">
                        <a:latin typeface="Calibri" pitchFamily="34" charset="0"/>
                        <a:ea typeface="Times New Roman"/>
                        <a:cs typeface="Times New Roman"/>
                      </a:endParaRPr>
                    </a:p>
                    <a:p>
                      <a:pPr marL="0" marR="0">
                        <a:lnSpc>
                          <a:spcPct val="150000"/>
                        </a:lnSpc>
                        <a:spcBef>
                          <a:spcPts val="0"/>
                        </a:spcBef>
                        <a:spcAft>
                          <a:spcPts val="0"/>
                        </a:spcAft>
                      </a:pPr>
                      <a:r>
                        <a:rPr lang="en-US" sz="1200" b="1" dirty="0" smtClean="0">
                          <a:latin typeface="Calibri" pitchFamily="34" charset="0"/>
                          <a:ea typeface="Times New Roman"/>
                          <a:cs typeface="Times New Roman"/>
                        </a:rPr>
                        <a:t>Survival</a:t>
                      </a:r>
                      <a:r>
                        <a:rPr lang="en-US" sz="1200" b="1" baseline="0" dirty="0" smtClean="0">
                          <a:latin typeface="Calibri" pitchFamily="34" charset="0"/>
                          <a:ea typeface="Times New Roman"/>
                          <a:cs typeface="Times New Roman"/>
                        </a:rPr>
                        <a:t> to Age 65 (%)</a:t>
                      </a:r>
                      <a:endParaRPr lang="en-US" sz="1200" b="1" dirty="0" smtClean="0">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nSpc>
                          <a:spcPct val="150000"/>
                        </a:lnSpc>
                        <a:spcBef>
                          <a:spcPts val="0"/>
                        </a:spcBef>
                        <a:spcAft>
                          <a:spcPts val="0"/>
                        </a:spcAft>
                      </a:pPr>
                      <a:r>
                        <a:rPr lang="en-US" sz="1200" b="1" dirty="0" smtClean="0">
                          <a:latin typeface="Calibri" pitchFamily="34" charset="0"/>
                          <a:ea typeface="Times New Roman"/>
                          <a:cs typeface="Times New Roman"/>
                        </a:rPr>
                        <a:t>Child</a:t>
                      </a:r>
                      <a:r>
                        <a:rPr lang="en-US" sz="1200" b="1" baseline="0" dirty="0" smtClean="0">
                          <a:latin typeface="Calibri" pitchFamily="34" charset="0"/>
                          <a:ea typeface="Times New Roman"/>
                          <a:cs typeface="Times New Roman"/>
                        </a:rPr>
                        <a:t> Survival Rate (%)</a:t>
                      </a:r>
                      <a:r>
                        <a:rPr lang="en-US" sz="1200" b="1" dirty="0" smtClean="0">
                          <a:latin typeface="Calibri" pitchFamily="34" charset="0"/>
                          <a:ea typeface="Times New Roman"/>
                          <a:cs typeface="Times New Roman"/>
                        </a:rPr>
                        <a:t>;</a:t>
                      </a:r>
                    </a:p>
                    <a:p>
                      <a:pPr marL="0" marR="0">
                        <a:lnSpc>
                          <a:spcPct val="150000"/>
                        </a:lnSpc>
                        <a:spcBef>
                          <a:spcPts val="0"/>
                        </a:spcBef>
                        <a:spcAft>
                          <a:spcPts val="0"/>
                        </a:spcAft>
                      </a:pPr>
                      <a:r>
                        <a:rPr lang="en-US" sz="1200" b="1" dirty="0" smtClean="0">
                          <a:latin typeface="Calibri" pitchFamily="34" charset="0"/>
                          <a:ea typeface="Times New Roman"/>
                          <a:cs typeface="Times New Roman"/>
                        </a:rPr>
                        <a:t>Life</a:t>
                      </a:r>
                      <a:r>
                        <a:rPr lang="en-US" sz="1200" b="1" baseline="0" dirty="0" smtClean="0">
                          <a:latin typeface="Calibri" pitchFamily="34" charset="0"/>
                          <a:ea typeface="Times New Roman"/>
                          <a:cs typeface="Times New Roman"/>
                        </a:rPr>
                        <a:t> Expectancy</a:t>
                      </a:r>
                      <a:endParaRPr lang="en-US" sz="1200" b="1" dirty="0" smtClean="0">
                        <a:latin typeface="Calibri" pitchFamily="34" charset="0"/>
                        <a:ea typeface="Times New Roman"/>
                        <a:cs typeface="Times New Roman"/>
                      </a:endParaRPr>
                    </a:p>
                    <a:p>
                      <a:pPr marL="0" marR="0">
                        <a:lnSpc>
                          <a:spcPct val="150000"/>
                        </a:lnSpc>
                        <a:spcBef>
                          <a:spcPts val="0"/>
                        </a:spcBef>
                        <a:spcAft>
                          <a:spcPts val="0"/>
                        </a:spcAft>
                      </a:pPr>
                      <a:r>
                        <a:rPr lang="en-US" sz="1200" b="1" dirty="0" smtClean="0">
                          <a:latin typeface="Calibri" pitchFamily="34" charset="0"/>
                          <a:ea typeface="Times New Roman"/>
                          <a:cs typeface="Times New Roman"/>
                        </a:rPr>
                        <a:t>%</a:t>
                      </a:r>
                      <a:r>
                        <a:rPr lang="en-US" sz="1200" b="1" baseline="0" dirty="0" smtClean="0">
                          <a:latin typeface="Calibri" pitchFamily="34" charset="0"/>
                          <a:ea typeface="Times New Roman"/>
                          <a:cs typeface="Times New Roman"/>
                        </a:rPr>
                        <a:t> Infants with normal birth weight </a:t>
                      </a:r>
                      <a:endParaRPr lang="en-US" sz="1200" b="1" dirty="0" smtClean="0">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013142">
                <a:tc>
                  <a:txBody>
                    <a:bodyPr/>
                    <a:lstStyle/>
                    <a:p>
                      <a:pPr marL="0" marR="0">
                        <a:lnSpc>
                          <a:spcPct val="150000"/>
                        </a:lnSpc>
                        <a:spcBef>
                          <a:spcPts val="0"/>
                        </a:spcBef>
                        <a:spcAft>
                          <a:spcPts val="0"/>
                        </a:spcAft>
                      </a:pPr>
                      <a:r>
                        <a:rPr lang="en-US" sz="1200" b="1" dirty="0" smtClean="0">
                          <a:effectLst/>
                          <a:latin typeface="Calibri" pitchFamily="34" charset="0"/>
                          <a:ea typeface="Times New Roman"/>
                          <a:cs typeface="Times New Roman"/>
                        </a:rPr>
                        <a:t>Right to Decent Work</a:t>
                      </a:r>
                      <a:endParaRPr lang="en-US" sz="1200" b="1" dirty="0">
                        <a:effectLst/>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b="1" dirty="0" smtClean="0">
                          <a:latin typeface="Calibri" pitchFamily="34" charset="0"/>
                          <a:ea typeface="Times New Roman"/>
                          <a:cs typeface="Times New Roman"/>
                        </a:rPr>
                        <a:t>% unemployed unemployed</a:t>
                      </a:r>
                      <a:r>
                        <a:rPr lang="en-US" sz="1200" b="1" baseline="0" dirty="0" smtClean="0">
                          <a:latin typeface="Calibri" pitchFamily="34" charset="0"/>
                          <a:ea typeface="Times New Roman"/>
                          <a:cs typeface="Times New Roman"/>
                        </a:rPr>
                        <a:t> &lt; 12 months;</a:t>
                      </a:r>
                      <a:r>
                        <a:rPr lang="en-US" sz="1200" b="1" dirty="0" smtClean="0">
                          <a:latin typeface="Calibri" pitchFamily="34" charset="0"/>
                          <a:ea typeface="Times New Roman"/>
                          <a:cs typeface="Times New Roman"/>
                        </a:rPr>
                        <a:t>   </a:t>
                      </a:r>
                      <a:endParaRPr lang="en-US" sz="1200" b="1" dirty="0">
                        <a:latin typeface="Calibri" pitchFamily="34" charset="0"/>
                        <a:ea typeface="Times New Roman"/>
                        <a:cs typeface="Times New Roman"/>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sz="1200" b="1" dirty="0" smtClean="0">
                          <a:latin typeface="Calibri" pitchFamily="34" charset="0"/>
                          <a:ea typeface="Times New Roman"/>
                          <a:cs typeface="Times New Roman"/>
                        </a:rPr>
                        <a:t>% with</a:t>
                      </a:r>
                      <a:r>
                        <a:rPr lang="en-US" sz="1200" b="1" baseline="0" dirty="0" smtClean="0">
                          <a:latin typeface="Calibri" pitchFamily="34" charset="0"/>
                          <a:ea typeface="Times New Roman"/>
                          <a:cs typeface="Times New Roman"/>
                        </a:rPr>
                        <a:t> &gt; 50% median income</a:t>
                      </a:r>
                      <a:endParaRPr lang="en-US" sz="1200" b="1" dirty="0" smtClean="0">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nSpc>
                          <a:spcPct val="150000"/>
                        </a:lnSpc>
                        <a:spcBef>
                          <a:spcPts val="0"/>
                        </a:spcBef>
                        <a:spcAft>
                          <a:spcPts val="0"/>
                        </a:spcAft>
                      </a:pPr>
                      <a:r>
                        <a:rPr lang="en-US" sz="1200" b="1" dirty="0" smtClean="0">
                          <a:latin typeface="Calibri" pitchFamily="34" charset="0"/>
                          <a:ea typeface="Times New Roman"/>
                          <a:cs typeface="Times New Roman"/>
                        </a:rPr>
                        <a:t>100% -Youth (20-24)</a:t>
                      </a:r>
                      <a:r>
                        <a:rPr lang="en-US" sz="1200" b="1" baseline="0" dirty="0" smtClean="0">
                          <a:latin typeface="Calibri" pitchFamily="34" charset="0"/>
                          <a:ea typeface="Times New Roman"/>
                          <a:cs typeface="Times New Roman"/>
                        </a:rPr>
                        <a:t> </a:t>
                      </a:r>
                      <a:r>
                        <a:rPr lang="en-US" sz="1200" b="1" dirty="0" smtClean="0">
                          <a:latin typeface="Calibri" pitchFamily="34" charset="0"/>
                          <a:ea typeface="Times New Roman"/>
                          <a:cs typeface="Times New Roman"/>
                        </a:rPr>
                        <a:t>unemployment rate;</a:t>
                      </a:r>
                      <a:endParaRPr lang="en-US" sz="1200" b="1" baseline="0" dirty="0" smtClean="0">
                        <a:latin typeface="Calibri" pitchFamily="34" charset="0"/>
                        <a:ea typeface="Times New Roman"/>
                        <a:cs typeface="Times New Roman"/>
                      </a:endParaRPr>
                    </a:p>
                    <a:p>
                      <a:pPr marL="0" marR="0">
                        <a:lnSpc>
                          <a:spcPct val="150000"/>
                        </a:lnSpc>
                        <a:spcBef>
                          <a:spcPts val="0"/>
                        </a:spcBef>
                        <a:spcAft>
                          <a:spcPts val="0"/>
                        </a:spcAft>
                      </a:pPr>
                      <a:r>
                        <a:rPr lang="en-US" sz="1200" b="1" baseline="0" dirty="0" smtClean="0">
                          <a:latin typeface="Calibri" pitchFamily="34" charset="0"/>
                          <a:ea typeface="Times New Roman"/>
                          <a:cs typeface="Times New Roman"/>
                        </a:rPr>
                        <a:t>100% - involuntary part-time employment rate;</a:t>
                      </a:r>
                    </a:p>
                    <a:p>
                      <a:pPr marL="0" marR="0">
                        <a:lnSpc>
                          <a:spcPct val="150000"/>
                        </a:lnSpc>
                        <a:spcBef>
                          <a:spcPts val="0"/>
                        </a:spcBef>
                        <a:spcAft>
                          <a:spcPts val="0"/>
                        </a:spcAft>
                      </a:pPr>
                      <a:r>
                        <a:rPr kumimoji="0" lang="en-US" sz="1200" b="1" kern="1200" dirty="0" smtClean="0">
                          <a:solidFill>
                            <a:schemeClr val="tx1"/>
                          </a:solidFill>
                          <a:latin typeface="Calibri" pitchFamily="34" charset="0"/>
                          <a:ea typeface="+mn-ea"/>
                          <a:cs typeface="+mn-cs"/>
                        </a:rPr>
                        <a:t>% with &gt; 50% median income </a:t>
                      </a:r>
                      <a:endParaRPr lang="en-US" sz="1200" b="1" dirty="0">
                        <a:solidFill>
                          <a:schemeClr val="tx1"/>
                        </a:solidFill>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50361">
                <a:tc>
                  <a:txBody>
                    <a:bodyPr/>
                    <a:lstStyle/>
                    <a:p>
                      <a:pPr marL="0" marR="0">
                        <a:lnSpc>
                          <a:spcPct val="150000"/>
                        </a:lnSpc>
                        <a:spcBef>
                          <a:spcPts val="0"/>
                        </a:spcBef>
                        <a:spcAft>
                          <a:spcPts val="0"/>
                        </a:spcAft>
                      </a:pPr>
                      <a:r>
                        <a:rPr lang="en-US" sz="1200" b="1" dirty="0" smtClean="0">
                          <a:effectLst/>
                          <a:latin typeface="Calibri" pitchFamily="34" charset="0"/>
                          <a:ea typeface="Times New Roman"/>
                          <a:cs typeface="Times New Roman"/>
                        </a:rPr>
                        <a:t>Right to Adequate Housing</a:t>
                      </a:r>
                      <a:endParaRPr lang="en-US" sz="1200" b="1" dirty="0">
                        <a:effectLst/>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b="1" dirty="0" smtClean="0">
                          <a:latin typeface="Calibri" pitchFamily="34" charset="0"/>
                          <a:ea typeface="Times New Roman"/>
                          <a:cs typeface="Times New Roman"/>
                        </a:rPr>
                        <a:t>Data not Available</a:t>
                      </a:r>
                      <a:endParaRPr lang="en-US" sz="1200" b="1" dirty="0">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nSpc>
                          <a:spcPct val="150000"/>
                        </a:lnSpc>
                        <a:spcBef>
                          <a:spcPts val="0"/>
                        </a:spcBef>
                        <a:spcAft>
                          <a:spcPts val="0"/>
                        </a:spcAft>
                      </a:pPr>
                      <a:r>
                        <a:rPr lang="en-US" sz="1200" b="1" dirty="0" smtClean="0">
                          <a:latin typeface="Calibri" pitchFamily="34" charset="0"/>
                          <a:ea typeface="Times New Roman"/>
                          <a:cs typeface="Times New Roman"/>
                        </a:rPr>
                        <a:t>% </a:t>
                      </a:r>
                      <a:r>
                        <a:rPr lang="en-US" sz="1200" b="1" dirty="0" smtClean="0">
                          <a:latin typeface="Calibri" pitchFamily="34" charset="0"/>
                          <a:ea typeface="Times New Roman"/>
                          <a:cs typeface="Times New Roman"/>
                        </a:rPr>
                        <a:t>renters spending </a:t>
                      </a:r>
                      <a:r>
                        <a:rPr lang="en-US" sz="1200" b="1" dirty="0" smtClean="0">
                          <a:latin typeface="Calibri" pitchFamily="34" charset="0"/>
                          <a:ea typeface="Times New Roman"/>
                          <a:cs typeface="Times New Roman"/>
                        </a:rPr>
                        <a:t>&lt;</a:t>
                      </a:r>
                      <a:r>
                        <a:rPr lang="en-US" sz="1200" b="1" baseline="0" dirty="0" smtClean="0">
                          <a:latin typeface="Calibri" pitchFamily="34" charset="0"/>
                          <a:ea typeface="Times New Roman"/>
                          <a:cs typeface="Times New Roman"/>
                        </a:rPr>
                        <a:t> </a:t>
                      </a:r>
                      <a:r>
                        <a:rPr lang="en-US" sz="1200" b="1" dirty="0" smtClean="0">
                          <a:latin typeface="Calibri" pitchFamily="34" charset="0"/>
                          <a:ea typeface="Times New Roman"/>
                          <a:cs typeface="Times New Roman"/>
                        </a:rPr>
                        <a:t>than </a:t>
                      </a:r>
                      <a:r>
                        <a:rPr lang="en-US" sz="1200" b="1" dirty="0" smtClean="0">
                          <a:latin typeface="Calibri" pitchFamily="34" charset="0"/>
                          <a:ea typeface="Times New Roman"/>
                          <a:cs typeface="Times New Roman"/>
                        </a:rPr>
                        <a:t>30% income on housing</a:t>
                      </a:r>
                    </a:p>
                    <a:p>
                      <a:pPr marL="0" marR="0">
                        <a:lnSpc>
                          <a:spcPct val="150000"/>
                        </a:lnSpc>
                        <a:spcBef>
                          <a:spcPts val="0"/>
                        </a:spcBef>
                        <a:spcAft>
                          <a:spcPts val="0"/>
                        </a:spcAft>
                      </a:pPr>
                      <a:r>
                        <a:rPr lang="en-US" sz="1200" b="1" dirty="0" smtClean="0">
                          <a:latin typeface="Calibri" pitchFamily="34" charset="0"/>
                          <a:ea typeface="Times New Roman"/>
                          <a:cs typeface="Times New Roman"/>
                        </a:rPr>
                        <a:t>% School</a:t>
                      </a:r>
                      <a:r>
                        <a:rPr lang="en-US" sz="1200" b="1" baseline="0" dirty="0" smtClean="0">
                          <a:latin typeface="Calibri" pitchFamily="34" charset="0"/>
                          <a:ea typeface="Times New Roman"/>
                          <a:cs typeface="Times New Roman"/>
                        </a:rPr>
                        <a:t> children not homeless</a:t>
                      </a:r>
                      <a:endParaRPr lang="en-US" sz="1200" b="1" dirty="0">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50361">
                <a:tc>
                  <a:txBody>
                    <a:bodyPr/>
                    <a:lstStyle/>
                    <a:p>
                      <a:pPr marL="0" marR="0">
                        <a:lnSpc>
                          <a:spcPct val="150000"/>
                        </a:lnSpc>
                        <a:spcBef>
                          <a:spcPts val="0"/>
                        </a:spcBef>
                        <a:spcAft>
                          <a:spcPts val="0"/>
                        </a:spcAft>
                      </a:pPr>
                      <a:r>
                        <a:rPr lang="en-US" sz="1200" b="1" dirty="0" smtClean="0">
                          <a:effectLst/>
                          <a:latin typeface="Calibri" pitchFamily="34" charset="0"/>
                          <a:ea typeface="Times New Roman"/>
                          <a:cs typeface="Times New Roman"/>
                        </a:rPr>
                        <a:t>Right to Social Security</a:t>
                      </a:r>
                    </a:p>
                    <a:p>
                      <a:pPr marL="0" marR="0">
                        <a:lnSpc>
                          <a:spcPct val="150000"/>
                        </a:lnSpc>
                        <a:spcBef>
                          <a:spcPts val="0"/>
                        </a:spcBef>
                        <a:spcAft>
                          <a:spcPts val="0"/>
                        </a:spcAft>
                      </a:pPr>
                      <a:endParaRPr lang="en-US" sz="1200" b="1" dirty="0">
                        <a:effectLst/>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1200" b="1" dirty="0">
                          <a:latin typeface="Calibri" pitchFamily="34" charset="0"/>
                          <a:ea typeface="Times New Roman"/>
                          <a:cs typeface="Times New Roman"/>
                        </a:rPr>
                        <a:t>Data not available</a:t>
                      </a: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nSpc>
                          <a:spcPct val="150000"/>
                        </a:lnSpc>
                        <a:spcBef>
                          <a:spcPts val="0"/>
                        </a:spcBef>
                        <a:spcAft>
                          <a:spcPts val="0"/>
                        </a:spcAft>
                      </a:pPr>
                      <a:r>
                        <a:rPr lang="en-US" sz="1200" b="1" dirty="0" smtClean="0">
                          <a:latin typeface="Calibri" pitchFamily="34" charset="0"/>
                          <a:ea typeface="Times New Roman"/>
                          <a:cs typeface="Times New Roman"/>
                        </a:rPr>
                        <a:t>% with Health Insurance</a:t>
                      </a:r>
                    </a:p>
                    <a:p>
                      <a:pPr marL="0" marR="0">
                        <a:lnSpc>
                          <a:spcPct val="150000"/>
                        </a:lnSpc>
                        <a:spcBef>
                          <a:spcPts val="0"/>
                        </a:spcBef>
                        <a:spcAft>
                          <a:spcPts val="0"/>
                        </a:spcAft>
                      </a:pPr>
                      <a:r>
                        <a:rPr lang="en-US" sz="1200" b="1" dirty="0" smtClean="0">
                          <a:latin typeface="Calibri" pitchFamily="34" charset="0"/>
                          <a:ea typeface="Times New Roman"/>
                          <a:cs typeface="Times New Roman"/>
                        </a:rPr>
                        <a:t>%</a:t>
                      </a:r>
                      <a:r>
                        <a:rPr lang="en-US" sz="1200" b="1" baseline="0" dirty="0" smtClean="0">
                          <a:latin typeface="Calibri" pitchFamily="34" charset="0"/>
                          <a:ea typeface="Times New Roman"/>
                          <a:cs typeface="Times New Roman"/>
                        </a:rPr>
                        <a:t> NOT</a:t>
                      </a:r>
                      <a:r>
                        <a:rPr lang="en-US" sz="1200" b="1" dirty="0" smtClean="0">
                          <a:latin typeface="Calibri" pitchFamily="34" charset="0"/>
                          <a:ea typeface="Times New Roman"/>
                          <a:cs typeface="Times New Roman"/>
                        </a:rPr>
                        <a:t> Absolutely</a:t>
                      </a:r>
                      <a:r>
                        <a:rPr lang="en-US" sz="1200" b="1" baseline="0" dirty="0" smtClean="0">
                          <a:latin typeface="Calibri" pitchFamily="34" charset="0"/>
                          <a:ea typeface="Times New Roman"/>
                          <a:cs typeface="Times New Roman"/>
                        </a:rPr>
                        <a:t> poor </a:t>
                      </a:r>
                      <a:r>
                        <a:rPr lang="en-US" sz="1200" b="1" baseline="0" dirty="0" smtClean="0">
                          <a:latin typeface="Calibri" pitchFamily="34" charset="0"/>
                          <a:ea typeface="Times New Roman"/>
                          <a:cs typeface="Times New Roman"/>
                        </a:rPr>
                        <a:t>(US Standard)</a:t>
                      </a:r>
                      <a:endParaRPr lang="en-US" sz="1200" b="1" dirty="0">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60782">
                <a:tc>
                  <a:txBody>
                    <a:bodyPr/>
                    <a:lstStyle/>
                    <a:p>
                      <a:pPr marL="0" marR="0">
                        <a:lnSpc>
                          <a:spcPct val="150000"/>
                        </a:lnSpc>
                        <a:spcBef>
                          <a:spcPts val="0"/>
                        </a:spcBef>
                        <a:spcAft>
                          <a:spcPts val="0"/>
                        </a:spcAft>
                      </a:pPr>
                      <a:r>
                        <a:rPr lang="en-US" sz="1200" b="1" dirty="0" smtClean="0">
                          <a:effectLst/>
                          <a:latin typeface="Calibri" pitchFamily="34" charset="0"/>
                          <a:ea typeface="Times New Roman"/>
                          <a:cs typeface="Times New Roman"/>
                        </a:rPr>
                        <a:t>Right to Equality and Non-discrimination</a:t>
                      </a:r>
                      <a:endParaRPr lang="en-US" sz="1200" b="1" dirty="0">
                        <a:effectLst/>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endParaRPr lang="en-US" sz="1100" b="1" dirty="0">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nSpc>
                          <a:spcPct val="150000"/>
                        </a:lnSpc>
                        <a:spcBef>
                          <a:spcPts val="0"/>
                        </a:spcBef>
                        <a:spcAft>
                          <a:spcPts val="0"/>
                        </a:spcAft>
                      </a:pPr>
                      <a:r>
                        <a:rPr lang="en-US" sz="1200" b="1" dirty="0" smtClean="0">
                          <a:latin typeface="Calibri" pitchFamily="34" charset="0"/>
                          <a:ea typeface="Times New Roman"/>
                          <a:cs typeface="Times New Roman"/>
                        </a:rPr>
                        <a:t>Data disaggregated</a:t>
                      </a:r>
                      <a:r>
                        <a:rPr lang="en-US" sz="1200" b="1" baseline="0" dirty="0" smtClean="0">
                          <a:latin typeface="Calibri" pitchFamily="34" charset="0"/>
                          <a:ea typeface="Times New Roman"/>
                          <a:cs typeface="Times New Roman"/>
                        </a:rPr>
                        <a:t> by sex and racial/ethnic group</a:t>
                      </a:r>
                      <a:endParaRPr lang="en-US" sz="1200" b="1" dirty="0">
                        <a:latin typeface="Calibri" pitchFamily="34" charset="0"/>
                        <a:ea typeface="Times New Roman"/>
                        <a:cs typeface="Times New Roman"/>
                      </a:endParaRPr>
                    </a:p>
                  </a:txBody>
                  <a:tcPr marL="66745" marR="6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sp>
        <p:nvSpPr>
          <p:cNvPr id="25641" name="Rectangle 1"/>
          <p:cNvSpPr>
            <a:spLocks noChangeArrowheads="1"/>
          </p:cNvSpPr>
          <p:nvPr/>
        </p:nvSpPr>
        <p:spPr bwMode="auto">
          <a:xfrm>
            <a:off x="304800" y="152400"/>
            <a:ext cx="8534400" cy="892175"/>
          </a:xfrm>
          <a:prstGeom prst="rect">
            <a:avLst/>
          </a:prstGeom>
          <a:noFill/>
          <a:ln w="9525">
            <a:noFill/>
            <a:miter lim="800000"/>
            <a:headEnd/>
            <a:tailEnd/>
          </a:ln>
        </p:spPr>
        <p:txBody>
          <a:bodyPr anchor="ctr">
            <a:spAutoFit/>
          </a:bodyPr>
          <a:lstStyle/>
          <a:p>
            <a:pPr algn="ctr" eaLnBrk="0" hangingPunct="0">
              <a:defRPr/>
            </a:pPr>
            <a:r>
              <a:rPr lang="en-US" sz="2600" b="1" dirty="0">
                <a:solidFill>
                  <a:schemeClr val="accent1"/>
                </a:solidFill>
                <a:latin typeface="+mj-lt"/>
              </a:rPr>
              <a:t>Indicators of Rights Enjoyment Level by Right: International and State Versions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solidFill>
                  <a:srgbClr val="C00000"/>
                </a:solidFill>
              </a:rPr>
              <a:t>ESRF Value by State</a:t>
            </a:r>
          </a:p>
        </p:txBody>
      </p:sp>
      <p:graphicFrame>
        <p:nvGraphicFramePr>
          <p:cNvPr id="5" name="Content Placeholder 4"/>
          <p:cNvGraphicFramePr>
            <a:graphicFrameLocks noGrp="1"/>
          </p:cNvGraphicFramePr>
          <p:nvPr>
            <p:ph sz="quarter" idx="1"/>
          </p:nvPr>
        </p:nvGraphicFramePr>
        <p:xfrm>
          <a:off x="301625" y="1527175"/>
          <a:ext cx="8504238" cy="4522471"/>
        </p:xfrm>
        <a:graphic>
          <a:graphicData uri="http://schemas.openxmlformats.org/drawingml/2006/table">
            <a:tbl>
              <a:tblPr firstRow="1" bandRow="1">
                <a:tableStyleId>{5C22544A-7EE6-4342-B048-85BDC9FD1C3A}</a:tableStyleId>
              </a:tblPr>
              <a:tblGrid>
                <a:gridCol w="4252119"/>
                <a:gridCol w="4252119"/>
              </a:tblGrid>
              <a:tr h="944245">
                <a:tc>
                  <a:txBody>
                    <a:bodyPr/>
                    <a:lstStyle/>
                    <a:p>
                      <a:r>
                        <a:rPr lang="en-US" dirty="0" smtClean="0"/>
                        <a:t>80-84.9%:  15 states</a:t>
                      </a:r>
                      <a:endParaRPr lang="en-US" dirty="0"/>
                    </a:p>
                  </a:txBody>
                  <a:tcPr/>
                </a:tc>
                <a:tc>
                  <a:txBody>
                    <a:bodyPr/>
                    <a:lstStyle/>
                    <a:p>
                      <a:r>
                        <a:rPr lang="en-US" dirty="0" smtClean="0"/>
                        <a:t>North Dakota, Wyoming, Montana, South Dakota, Idaho, New Hampshire, West Virginia, Nebraska, Maine, Vermont, Wisconsin, Iowa, Minnesota, Hawaii, Kansas</a:t>
                      </a:r>
                      <a:endParaRPr lang="en-US" dirty="0"/>
                    </a:p>
                  </a:txBody>
                  <a:tcPr/>
                </a:tc>
              </a:tr>
              <a:tr h="545466">
                <a:tc>
                  <a:txBody>
                    <a:bodyPr/>
                    <a:lstStyle/>
                    <a:p>
                      <a:r>
                        <a:rPr lang="en-US" dirty="0" smtClean="0"/>
                        <a:t>75-79.9%: 22 states</a:t>
                      </a:r>
                      <a:endParaRPr lang="en-US" dirty="0"/>
                    </a:p>
                  </a:txBody>
                  <a:tcPr/>
                </a:tc>
                <a:tc>
                  <a:txBody>
                    <a:bodyPr/>
                    <a:lstStyle/>
                    <a:p>
                      <a:endParaRPr lang="en-US" dirty="0"/>
                    </a:p>
                  </a:txBody>
                  <a:tcPr/>
                </a:tc>
              </a:tr>
              <a:tr h="1295400">
                <a:tc>
                  <a:txBody>
                    <a:bodyPr/>
                    <a:lstStyle/>
                    <a:p>
                      <a:r>
                        <a:rPr lang="en-US" dirty="0" smtClean="0"/>
                        <a:t>70-74.9%: 11 states</a:t>
                      </a:r>
                      <a:endParaRPr lang="en-US" dirty="0"/>
                    </a:p>
                  </a:txBody>
                  <a:tcPr/>
                </a:tc>
                <a:tc>
                  <a:txBody>
                    <a:bodyPr/>
                    <a:lstStyle/>
                    <a:p>
                      <a:r>
                        <a:rPr lang="en-US" dirty="0" smtClean="0"/>
                        <a:t>North Carolina, Colorado, Nevada, Mississippi, New Mexico, Arizona, Delaware, Alaska, Texas, Oregon, New York,</a:t>
                      </a:r>
                      <a:r>
                        <a:rPr lang="en-US" baseline="0" dirty="0" smtClean="0"/>
                        <a:t> </a:t>
                      </a:r>
                      <a:endParaRPr lang="en-US" dirty="0"/>
                    </a:p>
                  </a:txBody>
                  <a:tcPr/>
                </a:tc>
              </a:tr>
              <a:tr h="944245">
                <a:tc>
                  <a:txBody>
                    <a:bodyPr/>
                    <a:lstStyle/>
                    <a:p>
                      <a:r>
                        <a:rPr lang="en-US" dirty="0" smtClean="0"/>
                        <a:t>65-69.9%: 2 states</a:t>
                      </a:r>
                      <a:endParaRPr lang="en-US" dirty="0"/>
                    </a:p>
                  </a:txBody>
                  <a:tcPr/>
                </a:tc>
                <a:tc>
                  <a:txBody>
                    <a:bodyPr/>
                    <a:lstStyle/>
                    <a:p>
                      <a:r>
                        <a:rPr lang="en-US" dirty="0" smtClean="0"/>
                        <a:t>California, Louisiana</a:t>
                      </a:r>
                      <a:endParaRPr lang="en-US" dirty="0"/>
                    </a:p>
                  </a:txBody>
                  <a:tcPr/>
                </a:tc>
              </a:tr>
            </a:tbl>
          </a:graphicData>
        </a:graphic>
      </p:graphicFrame>
      <p:sp>
        <p:nvSpPr>
          <p:cNvPr id="6" name="Date Placeholder 5"/>
          <p:cNvSpPr>
            <a:spLocks noGrp="1"/>
          </p:cNvSpPr>
          <p:nvPr>
            <p:ph type="dt" sz="half" idx="10"/>
          </p:nvPr>
        </p:nvSpPr>
        <p:spPr/>
        <p:txBody>
          <a:bodyPr/>
          <a:lstStyle/>
          <a:p>
            <a:pPr>
              <a:defRPr/>
            </a:pPr>
            <a:endParaRPr lang="en-US" dirty="0"/>
          </a:p>
        </p:txBody>
      </p:sp>
      <p:sp>
        <p:nvSpPr>
          <p:cNvPr id="7" name="Footer Placeholder 6"/>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endParaRPr lang="en-US" dirty="0"/>
          </a:p>
        </p:txBody>
      </p:sp>
      <p:pic>
        <p:nvPicPr>
          <p:cNvPr id="32771" name="Picture 3"/>
          <p:cNvPicPr>
            <a:picLocks noGrp="1" noChangeAspect="1" noChangeArrowheads="1"/>
          </p:cNvPicPr>
          <p:nvPr>
            <p:ph type="body" idx="1"/>
          </p:nvPr>
        </p:nvPicPr>
        <p:blipFill>
          <a:blip r:embed="rId3" cstate="print"/>
          <a:srcRect/>
          <a:stretch>
            <a:fillRect/>
          </a:stretch>
        </p:blipFill>
        <p:spPr>
          <a:xfrm>
            <a:off x="304800" y="304800"/>
            <a:ext cx="8839200" cy="5170488"/>
          </a:xfrm>
        </p:spPr>
      </p:pic>
      <p:pic>
        <p:nvPicPr>
          <p:cNvPr id="32772" name="Picture 4"/>
          <p:cNvPicPr>
            <a:picLocks noChangeAspect="1" noChangeArrowheads="1"/>
          </p:cNvPicPr>
          <p:nvPr/>
        </p:nvPicPr>
        <p:blipFill>
          <a:blip r:embed="rId4" cstate="print"/>
          <a:srcRect l="9338" t="29346" r="22179" b="11964"/>
          <a:stretch>
            <a:fillRect/>
          </a:stretch>
        </p:blipFill>
        <p:spPr bwMode="auto">
          <a:xfrm>
            <a:off x="7315200" y="3657600"/>
            <a:ext cx="1828800" cy="1163638"/>
          </a:xfrm>
          <a:prstGeom prst="rect">
            <a:avLst/>
          </a:prstGeom>
          <a:noFill/>
          <a:ln w="9525">
            <a:noFill/>
            <a:miter lim="800000"/>
            <a:headEnd/>
            <a:tailEnd/>
          </a:ln>
        </p:spPr>
      </p:pic>
      <p:pic>
        <p:nvPicPr>
          <p:cNvPr id="32773" name="Picture 5"/>
          <p:cNvPicPr>
            <a:picLocks noChangeAspect="1" noChangeArrowheads="1"/>
          </p:cNvPicPr>
          <p:nvPr/>
        </p:nvPicPr>
        <p:blipFill>
          <a:blip r:embed="rId5" cstate="print"/>
          <a:srcRect/>
          <a:stretch>
            <a:fillRect/>
          </a:stretch>
        </p:blipFill>
        <p:spPr bwMode="auto">
          <a:xfrm>
            <a:off x="381000" y="4343400"/>
            <a:ext cx="2514600" cy="2189163"/>
          </a:xfrm>
          <a:prstGeom prst="rect">
            <a:avLst/>
          </a:prstGeom>
          <a:noFill/>
          <a:ln w="9525">
            <a:noFill/>
            <a:miter lim="800000"/>
            <a:headEnd/>
            <a:tailEnd/>
          </a:ln>
        </p:spPr>
      </p:pic>
      <p:pic>
        <p:nvPicPr>
          <p:cNvPr id="32774" name="Picture 6"/>
          <p:cNvPicPr>
            <a:picLocks noChangeAspect="1" noChangeArrowheads="1"/>
          </p:cNvPicPr>
          <p:nvPr/>
        </p:nvPicPr>
        <p:blipFill>
          <a:blip r:embed="rId6" cstate="print"/>
          <a:srcRect l="35156" t="40297" r="35156" b="34906"/>
          <a:stretch>
            <a:fillRect/>
          </a:stretch>
        </p:blipFill>
        <p:spPr bwMode="auto">
          <a:xfrm>
            <a:off x="3276600" y="5257800"/>
            <a:ext cx="2209800" cy="1338263"/>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solidFill>
                  <a:srgbClr val="C00000"/>
                </a:solidFill>
              </a:rPr>
              <a:t>Right Component Index Ranges</a:t>
            </a:r>
          </a:p>
        </p:txBody>
      </p:sp>
      <p:graphicFrame>
        <p:nvGraphicFramePr>
          <p:cNvPr id="5" name="Content Placeholder 4"/>
          <p:cNvGraphicFramePr>
            <a:graphicFrameLocks noGrp="1"/>
          </p:cNvGraphicFramePr>
          <p:nvPr>
            <p:ph sz="quarter" idx="1"/>
          </p:nvPr>
        </p:nvGraphicFramePr>
        <p:xfrm>
          <a:off x="301625" y="1527175"/>
          <a:ext cx="8504238" cy="2865120"/>
        </p:xfrm>
        <a:graphic>
          <a:graphicData uri="http://schemas.openxmlformats.org/drawingml/2006/table">
            <a:tbl>
              <a:tblPr firstRow="1" bandRow="1">
                <a:tableStyleId>{5C22544A-7EE6-4342-B048-85BDC9FD1C3A}</a:tableStyleId>
              </a:tblPr>
              <a:tblGrid>
                <a:gridCol w="1831975"/>
                <a:gridCol w="1524000"/>
                <a:gridCol w="1295400"/>
                <a:gridCol w="1295400"/>
                <a:gridCol w="1140090"/>
                <a:gridCol w="1417373"/>
              </a:tblGrid>
              <a:tr h="370840">
                <a:tc>
                  <a:txBody>
                    <a:bodyPr/>
                    <a:lstStyle/>
                    <a:p>
                      <a:r>
                        <a:rPr lang="en-US" dirty="0" smtClean="0"/>
                        <a:t>Right</a:t>
                      </a:r>
                      <a:endParaRPr lang="en-US" dirty="0"/>
                    </a:p>
                  </a:txBody>
                  <a:tcPr/>
                </a:tc>
                <a:tc>
                  <a:txBody>
                    <a:bodyPr/>
                    <a:lstStyle/>
                    <a:p>
                      <a:r>
                        <a:rPr lang="en-US" dirty="0" smtClean="0"/>
                        <a:t>Index</a:t>
                      </a:r>
                      <a:r>
                        <a:rPr lang="en-US" baseline="0" dirty="0" smtClean="0"/>
                        <a:t> Range</a:t>
                      </a:r>
                      <a:endParaRPr lang="en-US" dirty="0"/>
                    </a:p>
                  </a:txBody>
                  <a:tcPr/>
                </a:tc>
                <a:tc>
                  <a:txBody>
                    <a:bodyPr/>
                    <a:lstStyle/>
                    <a:p>
                      <a:r>
                        <a:rPr lang="en-US" dirty="0" smtClean="0"/>
                        <a:t># States &gt;90%</a:t>
                      </a:r>
                      <a:endParaRPr lang="en-US" dirty="0"/>
                    </a:p>
                  </a:txBody>
                  <a:tcPr/>
                </a:tc>
                <a:tc>
                  <a:txBody>
                    <a:bodyPr/>
                    <a:lstStyle/>
                    <a:p>
                      <a:r>
                        <a:rPr lang="en-US" dirty="0" smtClean="0"/>
                        <a:t># States &lt;75%</a:t>
                      </a:r>
                      <a:endParaRPr lang="en-US" dirty="0"/>
                    </a:p>
                  </a:txBody>
                  <a:tcPr/>
                </a:tc>
                <a:tc>
                  <a:txBody>
                    <a:bodyPr/>
                    <a:lstStyle/>
                    <a:p>
                      <a:r>
                        <a:rPr lang="en-US" dirty="0" smtClean="0"/>
                        <a:t>Mean</a:t>
                      </a:r>
                      <a:endParaRPr lang="en-US" dirty="0"/>
                    </a:p>
                  </a:txBody>
                  <a:tcPr/>
                </a:tc>
                <a:tc>
                  <a:txBody>
                    <a:bodyPr/>
                    <a:lstStyle/>
                    <a:p>
                      <a:r>
                        <a:rPr lang="en-US" dirty="0" smtClean="0"/>
                        <a:t>Standard Deviation</a:t>
                      </a:r>
                      <a:endParaRPr lang="en-US" dirty="0"/>
                    </a:p>
                  </a:txBody>
                  <a:tcPr/>
                </a:tc>
              </a:tr>
              <a:tr h="370840">
                <a:tc>
                  <a:txBody>
                    <a:bodyPr/>
                    <a:lstStyle/>
                    <a:p>
                      <a:r>
                        <a:rPr lang="en-US" dirty="0" smtClean="0"/>
                        <a:t>Food</a:t>
                      </a:r>
                      <a:endParaRPr lang="en-US" dirty="0"/>
                    </a:p>
                  </a:txBody>
                  <a:tcPr/>
                </a:tc>
                <a:tc>
                  <a:txBody>
                    <a:bodyPr/>
                    <a:lstStyle/>
                    <a:p>
                      <a:r>
                        <a:rPr lang="en-US" dirty="0" smtClean="0"/>
                        <a:t>68.1-86^</a:t>
                      </a:r>
                      <a:endParaRPr lang="en-US" dirty="0"/>
                    </a:p>
                  </a:txBody>
                  <a:tcPr/>
                </a:tc>
                <a:tc>
                  <a:txBody>
                    <a:bodyPr/>
                    <a:lstStyle/>
                    <a:p>
                      <a:r>
                        <a:rPr lang="en-US" dirty="0" smtClean="0"/>
                        <a:t>0</a:t>
                      </a:r>
                      <a:endParaRPr lang="en-US" dirty="0"/>
                    </a:p>
                  </a:txBody>
                  <a:tcPr/>
                </a:tc>
                <a:tc>
                  <a:txBody>
                    <a:bodyPr/>
                    <a:lstStyle/>
                    <a:p>
                      <a:r>
                        <a:rPr lang="en-US" dirty="0" smtClean="0"/>
                        <a:t>20</a:t>
                      </a:r>
                      <a:endParaRPr lang="en-US" dirty="0"/>
                    </a:p>
                  </a:txBody>
                  <a:tcPr/>
                </a:tc>
                <a:tc>
                  <a:txBody>
                    <a:bodyPr/>
                    <a:lstStyle/>
                    <a:p>
                      <a:r>
                        <a:rPr lang="en-US" dirty="0" smtClean="0"/>
                        <a:t>76.4</a:t>
                      </a:r>
                      <a:endParaRPr lang="en-US" dirty="0"/>
                    </a:p>
                  </a:txBody>
                  <a:tcPr/>
                </a:tc>
                <a:tc>
                  <a:txBody>
                    <a:bodyPr/>
                    <a:lstStyle/>
                    <a:p>
                      <a:r>
                        <a:rPr lang="en-US" dirty="0" smtClean="0"/>
                        <a:t>3.67</a:t>
                      </a:r>
                      <a:endParaRPr lang="en-US" dirty="0"/>
                    </a:p>
                  </a:txBody>
                  <a:tcPr/>
                </a:tc>
              </a:tr>
              <a:tr h="370840">
                <a:tc>
                  <a:txBody>
                    <a:bodyPr/>
                    <a:lstStyle/>
                    <a:p>
                      <a:r>
                        <a:rPr lang="en-US" dirty="0" smtClean="0"/>
                        <a:t>Education</a:t>
                      </a:r>
                      <a:endParaRPr lang="en-US" dirty="0"/>
                    </a:p>
                  </a:txBody>
                  <a:tcPr/>
                </a:tc>
                <a:tc>
                  <a:txBody>
                    <a:bodyPr/>
                    <a:lstStyle/>
                    <a:p>
                      <a:r>
                        <a:rPr lang="en-US" dirty="0" smtClean="0"/>
                        <a:t>85.2-97.7%</a:t>
                      </a:r>
                      <a:endParaRPr lang="en-US" dirty="0"/>
                    </a:p>
                  </a:txBody>
                  <a:tcPr/>
                </a:tc>
                <a:tc>
                  <a:txBody>
                    <a:bodyPr/>
                    <a:lstStyle/>
                    <a:p>
                      <a:r>
                        <a:rPr lang="en-US" dirty="0" smtClean="0"/>
                        <a:t>41</a:t>
                      </a:r>
                      <a:endParaRPr lang="en-US" dirty="0"/>
                    </a:p>
                  </a:txBody>
                  <a:tcPr/>
                </a:tc>
                <a:tc>
                  <a:txBody>
                    <a:bodyPr/>
                    <a:lstStyle/>
                    <a:p>
                      <a:r>
                        <a:rPr lang="en-US" dirty="0" smtClean="0"/>
                        <a:t>0</a:t>
                      </a:r>
                      <a:endParaRPr lang="en-US" dirty="0"/>
                    </a:p>
                  </a:txBody>
                  <a:tcPr/>
                </a:tc>
                <a:tc>
                  <a:txBody>
                    <a:bodyPr/>
                    <a:lstStyle/>
                    <a:p>
                      <a:r>
                        <a:rPr lang="en-US" dirty="0" smtClean="0"/>
                        <a:t>92.6</a:t>
                      </a:r>
                      <a:endParaRPr lang="en-US" dirty="0"/>
                    </a:p>
                  </a:txBody>
                  <a:tcPr/>
                </a:tc>
                <a:tc>
                  <a:txBody>
                    <a:bodyPr/>
                    <a:lstStyle/>
                    <a:p>
                      <a:r>
                        <a:rPr lang="en-US" dirty="0" smtClean="0"/>
                        <a:t>3.05</a:t>
                      </a:r>
                      <a:endParaRPr lang="en-US" dirty="0"/>
                    </a:p>
                  </a:txBody>
                  <a:tcPr/>
                </a:tc>
              </a:tr>
              <a:tr h="370840">
                <a:tc>
                  <a:txBody>
                    <a:bodyPr/>
                    <a:lstStyle/>
                    <a:p>
                      <a:r>
                        <a:rPr lang="en-US" dirty="0" smtClean="0"/>
                        <a:t>Health</a:t>
                      </a:r>
                      <a:endParaRPr lang="en-US" dirty="0"/>
                    </a:p>
                  </a:txBody>
                  <a:tcPr/>
                </a:tc>
                <a:tc>
                  <a:txBody>
                    <a:bodyPr/>
                    <a:lstStyle/>
                    <a:p>
                      <a:r>
                        <a:rPr lang="en-US" dirty="0" smtClean="0"/>
                        <a:t>85.9-94.2%</a:t>
                      </a:r>
                      <a:endParaRPr lang="en-US" dirty="0"/>
                    </a:p>
                  </a:txBody>
                  <a:tcPr/>
                </a:tc>
                <a:tc>
                  <a:txBody>
                    <a:bodyPr/>
                    <a:lstStyle/>
                    <a:p>
                      <a:r>
                        <a:rPr lang="en-US" dirty="0" smtClean="0"/>
                        <a:t>37</a:t>
                      </a:r>
                      <a:endParaRPr lang="en-US" dirty="0"/>
                    </a:p>
                  </a:txBody>
                  <a:tcPr/>
                </a:tc>
                <a:tc>
                  <a:txBody>
                    <a:bodyPr/>
                    <a:lstStyle/>
                    <a:p>
                      <a:r>
                        <a:rPr lang="en-US" dirty="0" smtClean="0"/>
                        <a:t>0</a:t>
                      </a:r>
                      <a:endParaRPr lang="en-US" dirty="0"/>
                    </a:p>
                  </a:txBody>
                  <a:tcPr/>
                </a:tc>
                <a:tc>
                  <a:txBody>
                    <a:bodyPr/>
                    <a:lstStyle/>
                    <a:p>
                      <a:r>
                        <a:rPr lang="en-US" dirty="0" smtClean="0"/>
                        <a:t>91.2</a:t>
                      </a:r>
                      <a:endParaRPr lang="en-US" dirty="0"/>
                    </a:p>
                  </a:txBody>
                  <a:tcPr/>
                </a:tc>
                <a:tc>
                  <a:txBody>
                    <a:bodyPr/>
                    <a:lstStyle/>
                    <a:p>
                      <a:r>
                        <a:rPr lang="en-US" dirty="0" smtClean="0"/>
                        <a:t>2.11</a:t>
                      </a:r>
                      <a:endParaRPr lang="en-US" dirty="0"/>
                    </a:p>
                  </a:txBody>
                  <a:tcPr/>
                </a:tc>
              </a:tr>
              <a:tr h="370840">
                <a:tc>
                  <a:txBody>
                    <a:bodyPr/>
                    <a:lstStyle/>
                    <a:p>
                      <a:r>
                        <a:rPr lang="en-US" dirty="0" smtClean="0"/>
                        <a:t>Decent Work</a:t>
                      </a:r>
                      <a:endParaRPr lang="en-US" dirty="0"/>
                    </a:p>
                  </a:txBody>
                  <a:tcPr/>
                </a:tc>
                <a:tc>
                  <a:txBody>
                    <a:bodyPr/>
                    <a:lstStyle/>
                    <a:p>
                      <a:r>
                        <a:rPr lang="en-US" dirty="0" smtClean="0"/>
                        <a:t>62.7-79.5%</a:t>
                      </a:r>
                      <a:endParaRPr lang="en-US" dirty="0"/>
                    </a:p>
                  </a:txBody>
                  <a:tcPr/>
                </a:tc>
                <a:tc>
                  <a:txBody>
                    <a:bodyPr/>
                    <a:lstStyle/>
                    <a:p>
                      <a:r>
                        <a:rPr lang="en-US" dirty="0" smtClean="0"/>
                        <a:t>0</a:t>
                      </a:r>
                      <a:endParaRPr lang="en-US" dirty="0"/>
                    </a:p>
                  </a:txBody>
                  <a:tcPr/>
                </a:tc>
                <a:tc>
                  <a:txBody>
                    <a:bodyPr/>
                    <a:lstStyle/>
                    <a:p>
                      <a:r>
                        <a:rPr lang="en-US" dirty="0" smtClean="0"/>
                        <a:t>39</a:t>
                      </a:r>
                      <a:endParaRPr lang="en-US" dirty="0"/>
                    </a:p>
                  </a:txBody>
                  <a:tcPr/>
                </a:tc>
                <a:tc>
                  <a:txBody>
                    <a:bodyPr/>
                    <a:lstStyle/>
                    <a:p>
                      <a:r>
                        <a:rPr lang="en-US" dirty="0" smtClean="0"/>
                        <a:t>71.6</a:t>
                      </a:r>
                      <a:endParaRPr lang="en-US" dirty="0"/>
                    </a:p>
                  </a:txBody>
                  <a:tcPr/>
                </a:tc>
                <a:tc>
                  <a:txBody>
                    <a:bodyPr/>
                    <a:lstStyle/>
                    <a:p>
                      <a:r>
                        <a:rPr lang="en-US" dirty="0" smtClean="0"/>
                        <a:t>4.01</a:t>
                      </a:r>
                      <a:endParaRPr lang="en-US" dirty="0"/>
                    </a:p>
                  </a:txBody>
                  <a:tcPr/>
                </a:tc>
              </a:tr>
              <a:tr h="370840">
                <a:tc>
                  <a:txBody>
                    <a:bodyPr/>
                    <a:lstStyle/>
                    <a:p>
                      <a:r>
                        <a:rPr lang="en-US" dirty="0" smtClean="0"/>
                        <a:t>Decent Housing</a:t>
                      </a:r>
                      <a:endParaRPr lang="en-US" dirty="0"/>
                    </a:p>
                  </a:txBody>
                  <a:tcPr/>
                </a:tc>
                <a:tc>
                  <a:txBody>
                    <a:bodyPr/>
                    <a:lstStyle/>
                    <a:p>
                      <a:r>
                        <a:rPr lang="en-US" dirty="0" smtClean="0"/>
                        <a:t>11.2%-79.1%</a:t>
                      </a:r>
                      <a:endParaRPr lang="en-US" dirty="0"/>
                    </a:p>
                  </a:txBody>
                  <a:tcPr/>
                </a:tc>
                <a:tc>
                  <a:txBody>
                    <a:bodyPr/>
                    <a:lstStyle/>
                    <a:p>
                      <a:r>
                        <a:rPr lang="en-US" dirty="0" smtClean="0"/>
                        <a:t>0</a:t>
                      </a:r>
                      <a:endParaRPr lang="en-US" dirty="0"/>
                    </a:p>
                  </a:txBody>
                  <a:tcPr/>
                </a:tc>
                <a:tc>
                  <a:txBody>
                    <a:bodyPr/>
                    <a:lstStyle/>
                    <a:p>
                      <a:r>
                        <a:rPr lang="en-US" dirty="0" smtClean="0"/>
                        <a:t>49</a:t>
                      </a:r>
                      <a:endParaRPr lang="en-US" dirty="0"/>
                    </a:p>
                  </a:txBody>
                  <a:tcPr/>
                </a:tc>
                <a:tc>
                  <a:txBody>
                    <a:bodyPr/>
                    <a:lstStyle/>
                    <a:p>
                      <a:r>
                        <a:rPr lang="en-US" dirty="0" smtClean="0"/>
                        <a:t>46.7</a:t>
                      </a:r>
                      <a:endParaRPr lang="en-US" dirty="0"/>
                    </a:p>
                  </a:txBody>
                  <a:tcPr/>
                </a:tc>
                <a:tc>
                  <a:txBody>
                    <a:bodyPr/>
                    <a:lstStyle/>
                    <a:p>
                      <a:r>
                        <a:rPr lang="en-US" dirty="0" smtClean="0"/>
                        <a:t>12.48</a:t>
                      </a:r>
                      <a:endParaRPr lang="en-US" dirty="0"/>
                    </a:p>
                  </a:txBody>
                  <a:tcPr/>
                </a:tc>
              </a:tr>
              <a:tr h="370840">
                <a:tc>
                  <a:txBody>
                    <a:bodyPr/>
                    <a:lstStyle/>
                    <a:p>
                      <a:r>
                        <a:rPr lang="en-US" dirty="0" smtClean="0"/>
                        <a:t>Social Security</a:t>
                      </a:r>
                      <a:endParaRPr lang="en-US" dirty="0"/>
                    </a:p>
                  </a:txBody>
                  <a:tcPr/>
                </a:tc>
                <a:tc>
                  <a:txBody>
                    <a:bodyPr/>
                    <a:lstStyle/>
                    <a:p>
                      <a:r>
                        <a:rPr lang="en-US" dirty="0" smtClean="0"/>
                        <a:t>75.2%-92.1%</a:t>
                      </a:r>
                      <a:endParaRPr lang="en-US" dirty="0"/>
                    </a:p>
                  </a:txBody>
                  <a:tcPr/>
                </a:tc>
                <a:tc>
                  <a:txBody>
                    <a:bodyPr/>
                    <a:lstStyle/>
                    <a:p>
                      <a:r>
                        <a:rPr lang="en-US" dirty="0" smtClean="0"/>
                        <a:t>9</a:t>
                      </a:r>
                      <a:endParaRPr lang="en-US" dirty="0"/>
                    </a:p>
                  </a:txBody>
                  <a:tcPr/>
                </a:tc>
                <a:tc>
                  <a:txBody>
                    <a:bodyPr/>
                    <a:lstStyle/>
                    <a:p>
                      <a:r>
                        <a:rPr lang="en-US" dirty="0" smtClean="0"/>
                        <a:t>2</a:t>
                      </a:r>
                      <a:endParaRPr lang="en-US" dirty="0"/>
                    </a:p>
                  </a:txBody>
                  <a:tcPr/>
                </a:tc>
                <a:tc>
                  <a:txBody>
                    <a:bodyPr/>
                    <a:lstStyle/>
                    <a:p>
                      <a:r>
                        <a:rPr lang="en-US" dirty="0" smtClean="0"/>
                        <a:t>86.1</a:t>
                      </a:r>
                      <a:endParaRPr lang="en-US" dirty="0"/>
                    </a:p>
                  </a:txBody>
                  <a:tcPr/>
                </a:tc>
                <a:tc>
                  <a:txBody>
                    <a:bodyPr/>
                    <a:lstStyle/>
                    <a:p>
                      <a:r>
                        <a:rPr lang="en-US" dirty="0" smtClean="0"/>
                        <a:t>4.1</a:t>
                      </a:r>
                      <a:endParaRPr lang="en-US" dirty="0"/>
                    </a:p>
                  </a:txBody>
                  <a:tcPr/>
                </a:tc>
              </a:tr>
            </a:tbl>
          </a:graphicData>
        </a:graphic>
      </p:graphicFrame>
      <p:sp>
        <p:nvSpPr>
          <p:cNvPr id="6" name="Date Placeholder 5"/>
          <p:cNvSpPr>
            <a:spLocks noGrp="1"/>
          </p:cNvSpPr>
          <p:nvPr>
            <p:ph type="dt" sz="half" idx="10"/>
          </p:nvPr>
        </p:nvSpPr>
        <p:spPr/>
        <p:txBody>
          <a:bodyPr/>
          <a:lstStyle/>
          <a:p>
            <a:pPr>
              <a:defRPr/>
            </a:pPr>
            <a:endParaRPr lang="en-US" dirty="0"/>
          </a:p>
        </p:txBody>
      </p:sp>
      <p:sp>
        <p:nvSpPr>
          <p:cNvPr id="7" name="Footer Placeholder 6"/>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solidFill>
                  <a:srgbClr val="C00000"/>
                </a:solidFill>
              </a:rPr>
              <a:t>Incorporating Discrimination</a:t>
            </a:r>
          </a:p>
        </p:txBody>
      </p:sp>
      <p:sp>
        <p:nvSpPr>
          <p:cNvPr id="35843" name="Content Placeholder 2"/>
          <p:cNvSpPr>
            <a:spLocks noGrp="1"/>
          </p:cNvSpPr>
          <p:nvPr>
            <p:ph sz="quarter" idx="1"/>
          </p:nvPr>
        </p:nvSpPr>
        <p:spPr>
          <a:xfrm>
            <a:off x="301625" y="1527175"/>
            <a:ext cx="8504238" cy="4572000"/>
          </a:xfrm>
        </p:spPr>
        <p:txBody>
          <a:bodyPr/>
          <a:lstStyle/>
          <a:p>
            <a:r>
              <a:rPr lang="en-US" dirty="0" smtClean="0"/>
              <a:t>Could not incorporate all rights given data limitations</a:t>
            </a:r>
          </a:p>
          <a:p>
            <a:pPr lvl="1"/>
            <a:r>
              <a:rPr lang="en-US" dirty="0" smtClean="0"/>
              <a:t>omit right to food &amp; right to decent housing.  </a:t>
            </a:r>
          </a:p>
          <a:p>
            <a:r>
              <a:rPr lang="en-US" dirty="0" smtClean="0"/>
              <a:t>Sex discrimination:  </a:t>
            </a:r>
          </a:p>
          <a:p>
            <a:pPr lvl="1"/>
            <a:r>
              <a:rPr lang="en-US" dirty="0" smtClean="0"/>
              <a:t>Right to health:  only indicator available is child survival rate</a:t>
            </a:r>
          </a:p>
          <a:p>
            <a:r>
              <a:rPr lang="en-US" dirty="0" smtClean="0"/>
              <a:t>Racial/ethnic discrimination:</a:t>
            </a:r>
          </a:p>
          <a:p>
            <a:pPr lvl="1"/>
            <a:r>
              <a:rPr lang="en-US" dirty="0" smtClean="0"/>
              <a:t>Right to health:  omits life expectancy</a:t>
            </a:r>
          </a:p>
          <a:p>
            <a:pPr lvl="1"/>
            <a:r>
              <a:rPr lang="en-US" dirty="0" smtClean="0"/>
              <a:t>Right to education:  only indicator available NAEP score</a:t>
            </a:r>
          </a:p>
          <a:p>
            <a:pPr lvl="1"/>
            <a:r>
              <a:rPr lang="en-US" dirty="0" smtClean="0"/>
              <a:t>Right to work:  omits youth unemployment</a:t>
            </a:r>
          </a:p>
          <a:p>
            <a:pPr>
              <a:buFont typeface="Wingdings 2" pitchFamily="18" charset="2"/>
              <a:buNone/>
            </a:pPr>
            <a:endParaRPr lang="en-US" dirty="0" smtClean="0"/>
          </a:p>
          <a:p>
            <a:pPr lvl="1"/>
            <a:endParaRPr lang="en-US" dirty="0" smtClean="0"/>
          </a:p>
          <a:p>
            <a:pPr lvl="1"/>
            <a:endParaRPr lang="en-US" dirty="0" smtClean="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r>
              <a:rPr lang="en-US" dirty="0" smtClean="0">
                <a:solidFill>
                  <a:schemeClr val="accent1"/>
                </a:solidFill>
              </a:rPr>
              <a:t>Taking Discrimination Into Account</a:t>
            </a:r>
          </a:p>
        </p:txBody>
      </p:sp>
      <p:sp>
        <p:nvSpPr>
          <p:cNvPr id="27651" name="Content Placeholder 6"/>
          <p:cNvSpPr>
            <a:spLocks noGrp="1"/>
          </p:cNvSpPr>
          <p:nvPr>
            <p:ph sz="quarter" idx="1"/>
          </p:nvPr>
        </p:nvSpPr>
        <p:spPr>
          <a:xfrm>
            <a:off x="301625" y="1527175"/>
            <a:ext cx="8504238" cy="4572000"/>
          </a:xfrm>
        </p:spPr>
        <p:txBody>
          <a:bodyPr/>
          <a:lstStyle/>
          <a:p>
            <a:pPr>
              <a:defRPr/>
            </a:pPr>
            <a:r>
              <a:rPr lang="en-US" sz="2200" b="1" dirty="0" smtClean="0">
                <a:latin typeface="Calibri" pitchFamily="34" charset="0"/>
              </a:rPr>
              <a:t>Correct Indicator Value for Discrimination</a:t>
            </a:r>
          </a:p>
          <a:p>
            <a:pPr>
              <a:defRPr/>
            </a:pPr>
            <a:r>
              <a:rPr lang="en-US" sz="2400" dirty="0" smtClean="0"/>
              <a:t>x</a:t>
            </a:r>
            <a:r>
              <a:rPr lang="en-US" sz="2400" baseline="30000" dirty="0" smtClean="0"/>
              <a:t>D </a:t>
            </a:r>
            <a:r>
              <a:rPr lang="en-US" sz="2400" dirty="0" smtClean="0"/>
              <a:t>= (1-</a:t>
            </a:r>
            <a:r>
              <a:rPr lang="en-US" sz="2400" dirty="0" smtClean="0">
                <a:latin typeface="Symbol" pitchFamily="18" charset="2"/>
              </a:rPr>
              <a:t>w</a:t>
            </a:r>
            <a:r>
              <a:rPr lang="en-US" sz="2400" dirty="0" smtClean="0"/>
              <a:t>) </a:t>
            </a:r>
            <a:r>
              <a:rPr lang="en-US" sz="2400" dirty="0" smtClean="0">
                <a:latin typeface="Symbol" pitchFamily="18" charset="2"/>
              </a:rPr>
              <a:t>S</a:t>
            </a:r>
            <a:r>
              <a:rPr lang="en-US" sz="2400" dirty="0" smtClean="0"/>
              <a:t>P</a:t>
            </a:r>
            <a:r>
              <a:rPr lang="en-US" sz="2400" baseline="-25000" dirty="0" smtClean="0"/>
              <a:t>i</a:t>
            </a:r>
            <a:r>
              <a:rPr lang="en-US" sz="2400" dirty="0" smtClean="0"/>
              <a:t>x</a:t>
            </a:r>
            <a:r>
              <a:rPr lang="en-US" sz="2400" baseline="-25000" dirty="0" smtClean="0"/>
              <a:t>i</a:t>
            </a:r>
            <a:r>
              <a:rPr lang="en-US" sz="2400" dirty="0" smtClean="0"/>
              <a:t> + </a:t>
            </a:r>
            <a:r>
              <a:rPr lang="en-US" sz="2400" dirty="0" smtClean="0">
                <a:latin typeface="Symbol" pitchFamily="18" charset="2"/>
              </a:rPr>
              <a:t>w</a:t>
            </a:r>
            <a:r>
              <a:rPr lang="en-US" sz="2400" dirty="0" smtClean="0"/>
              <a:t>x</a:t>
            </a:r>
            <a:r>
              <a:rPr lang="en-US" sz="2400" baseline="-25000" dirty="0" smtClean="0"/>
              <a:t>1</a:t>
            </a:r>
          </a:p>
          <a:p>
            <a:pPr lvl="1">
              <a:defRPr/>
            </a:pPr>
            <a:r>
              <a:rPr lang="en-US" sz="1900" dirty="0" smtClean="0">
                <a:solidFill>
                  <a:schemeClr val="tx1">
                    <a:lumMod val="75000"/>
                    <a:lumOff val="25000"/>
                  </a:schemeClr>
                </a:solidFill>
                <a:latin typeface="Calibri" pitchFamily="34" charset="0"/>
              </a:rPr>
              <a:t>X</a:t>
            </a:r>
            <a:r>
              <a:rPr lang="en-US" sz="1900" baseline="30000" dirty="0" smtClean="0">
                <a:solidFill>
                  <a:schemeClr val="tx1">
                    <a:lumMod val="75000"/>
                    <a:lumOff val="25000"/>
                  </a:schemeClr>
                </a:solidFill>
                <a:latin typeface="Calibri" pitchFamily="34" charset="0"/>
              </a:rPr>
              <a:t>D</a:t>
            </a:r>
            <a:r>
              <a:rPr lang="en-US" sz="1900" dirty="0" smtClean="0">
                <a:solidFill>
                  <a:schemeClr val="tx1">
                    <a:lumMod val="75000"/>
                    <a:lumOff val="25000"/>
                  </a:schemeClr>
                </a:solidFill>
                <a:latin typeface="Calibri" pitchFamily="34" charset="0"/>
              </a:rPr>
              <a:t> is the indicator value corrected for discrimination</a:t>
            </a:r>
          </a:p>
          <a:p>
            <a:pPr lvl="1">
              <a:defRPr/>
            </a:pPr>
            <a:r>
              <a:rPr lang="en-US" sz="1900" dirty="0" smtClean="0">
                <a:solidFill>
                  <a:schemeClr val="tx1">
                    <a:lumMod val="75000"/>
                    <a:lumOff val="25000"/>
                  </a:schemeClr>
                </a:solidFill>
                <a:latin typeface="Calibri" pitchFamily="34" charset="0"/>
              </a:rPr>
              <a:t>X</a:t>
            </a:r>
            <a:r>
              <a:rPr lang="en-US" sz="1900" baseline="-25000" dirty="0" smtClean="0">
                <a:solidFill>
                  <a:schemeClr val="tx1">
                    <a:lumMod val="75000"/>
                    <a:lumOff val="25000"/>
                  </a:schemeClr>
                </a:solidFill>
                <a:latin typeface="Calibri" pitchFamily="34" charset="0"/>
              </a:rPr>
              <a:t>i</a:t>
            </a:r>
            <a:r>
              <a:rPr lang="en-US" sz="1900" dirty="0" smtClean="0">
                <a:solidFill>
                  <a:schemeClr val="tx1">
                    <a:lumMod val="75000"/>
                    <a:lumOff val="25000"/>
                  </a:schemeClr>
                </a:solidFill>
                <a:latin typeface="Calibri" pitchFamily="34" charset="0"/>
              </a:rPr>
              <a:t> is the value of the indicator for subgroup i</a:t>
            </a:r>
          </a:p>
          <a:p>
            <a:pPr lvl="1">
              <a:defRPr/>
            </a:pPr>
            <a:r>
              <a:rPr lang="en-US" sz="1900" dirty="0" smtClean="0">
                <a:solidFill>
                  <a:schemeClr val="tx1">
                    <a:lumMod val="75000"/>
                    <a:lumOff val="25000"/>
                  </a:schemeClr>
                </a:solidFill>
                <a:latin typeface="Calibri" pitchFamily="34" charset="0"/>
              </a:rPr>
              <a:t>i is an index for sub-group with i=1 assigned to the sub-group with the lowest score on the indicator</a:t>
            </a:r>
          </a:p>
          <a:p>
            <a:pPr lvl="1">
              <a:defRPr/>
            </a:pPr>
            <a:r>
              <a:rPr lang="en-US" sz="1900" dirty="0" smtClean="0">
                <a:solidFill>
                  <a:schemeClr val="tx1">
                    <a:lumMod val="75000"/>
                    <a:lumOff val="25000"/>
                  </a:schemeClr>
                </a:solidFill>
                <a:latin typeface="Calibri" pitchFamily="34" charset="0"/>
              </a:rPr>
              <a:t>P</a:t>
            </a:r>
            <a:r>
              <a:rPr lang="en-US" sz="1900" baseline="-25000" dirty="0" smtClean="0">
                <a:solidFill>
                  <a:schemeClr val="tx1">
                    <a:lumMod val="75000"/>
                    <a:lumOff val="25000"/>
                  </a:schemeClr>
                </a:solidFill>
                <a:latin typeface="Calibri" pitchFamily="34" charset="0"/>
              </a:rPr>
              <a:t>i</a:t>
            </a:r>
            <a:r>
              <a:rPr lang="en-US" sz="1900" dirty="0" smtClean="0">
                <a:solidFill>
                  <a:schemeClr val="tx1">
                    <a:lumMod val="75000"/>
                    <a:lumOff val="25000"/>
                  </a:schemeClr>
                </a:solidFill>
                <a:latin typeface="Calibri" pitchFamily="34" charset="0"/>
              </a:rPr>
              <a:t> is the proportion of the population in sub-group i</a:t>
            </a:r>
          </a:p>
          <a:p>
            <a:pPr>
              <a:defRPr/>
            </a:pPr>
            <a:r>
              <a:rPr lang="en-US" sz="2200" b="1" dirty="0" smtClean="0">
                <a:latin typeface="Calibri" pitchFamily="34" charset="0"/>
              </a:rPr>
              <a:t>The value selected for </a:t>
            </a:r>
            <a:r>
              <a:rPr lang="en-US" sz="2200" b="1" dirty="0" smtClean="0">
                <a:latin typeface="Symbol" pitchFamily="18" charset="2"/>
              </a:rPr>
              <a:t>w</a:t>
            </a:r>
            <a:r>
              <a:rPr lang="en-US" sz="2200" b="1" dirty="0" smtClean="0"/>
              <a:t> </a:t>
            </a:r>
            <a:r>
              <a:rPr lang="en-US" sz="2200" b="1" dirty="0" smtClean="0">
                <a:latin typeface="Calibri" pitchFamily="34" charset="0"/>
              </a:rPr>
              <a:t>determines the emphasis placed on non-discrimination.</a:t>
            </a:r>
          </a:p>
          <a:p>
            <a:pPr lvl="1">
              <a:defRPr/>
            </a:pPr>
            <a:r>
              <a:rPr lang="en-US" sz="1900" dirty="0" smtClean="0">
                <a:solidFill>
                  <a:schemeClr val="tx1">
                    <a:lumMod val="75000"/>
                    <a:lumOff val="25000"/>
                  </a:schemeClr>
                </a:solidFill>
                <a:latin typeface="Calibri" pitchFamily="34" charset="0"/>
              </a:rPr>
              <a:t>If</a:t>
            </a:r>
            <a:r>
              <a:rPr lang="en-US" sz="1900" dirty="0" smtClean="0">
                <a:solidFill>
                  <a:schemeClr val="tx1">
                    <a:lumMod val="75000"/>
                    <a:lumOff val="25000"/>
                  </a:schemeClr>
                </a:solidFill>
              </a:rPr>
              <a:t> </a:t>
            </a:r>
            <a:r>
              <a:rPr lang="en-US" sz="1900" dirty="0" smtClean="0">
                <a:solidFill>
                  <a:schemeClr val="tx1">
                    <a:lumMod val="75000"/>
                    <a:lumOff val="25000"/>
                  </a:schemeClr>
                </a:solidFill>
                <a:latin typeface="Symbol" pitchFamily="18" charset="2"/>
              </a:rPr>
              <a:t>w</a:t>
            </a:r>
            <a:r>
              <a:rPr lang="en-US" sz="1900" dirty="0" smtClean="0">
                <a:solidFill>
                  <a:schemeClr val="tx1">
                    <a:lumMod val="75000"/>
                    <a:lumOff val="25000"/>
                  </a:schemeClr>
                </a:solidFill>
              </a:rPr>
              <a:t> = 1 </a:t>
            </a:r>
            <a:r>
              <a:rPr lang="en-US" sz="1900" dirty="0" smtClean="0">
                <a:solidFill>
                  <a:schemeClr val="tx1">
                    <a:lumMod val="75000"/>
                    <a:lumOff val="25000"/>
                  </a:schemeClr>
                </a:solidFill>
                <a:latin typeface="Calibri" pitchFamily="34" charset="0"/>
              </a:rPr>
              <a:t>then the value of the indicator index equals the value of the indicator for the subgroup with the lowest score.</a:t>
            </a:r>
          </a:p>
          <a:p>
            <a:pPr lvl="1">
              <a:defRPr/>
            </a:pPr>
            <a:r>
              <a:rPr lang="en-US" sz="1900" dirty="0" smtClean="0">
                <a:solidFill>
                  <a:schemeClr val="tx1">
                    <a:lumMod val="75000"/>
                    <a:lumOff val="25000"/>
                  </a:schemeClr>
                </a:solidFill>
                <a:latin typeface="Calibri" pitchFamily="34" charset="0"/>
              </a:rPr>
              <a:t>If </a:t>
            </a:r>
            <a:r>
              <a:rPr lang="en-US" sz="1900" dirty="0" smtClean="0">
                <a:solidFill>
                  <a:schemeClr val="tx1">
                    <a:lumMod val="75000"/>
                    <a:lumOff val="25000"/>
                  </a:schemeClr>
                </a:solidFill>
                <a:latin typeface="Symbol" pitchFamily="18" charset="2"/>
              </a:rPr>
              <a:t>w</a:t>
            </a:r>
            <a:r>
              <a:rPr lang="en-US" sz="1900" dirty="0" smtClean="0">
                <a:solidFill>
                  <a:schemeClr val="tx1">
                    <a:lumMod val="75000"/>
                    <a:lumOff val="25000"/>
                  </a:schemeClr>
                </a:solidFill>
              </a:rPr>
              <a:t> = 0 </a:t>
            </a:r>
            <a:r>
              <a:rPr lang="en-US" sz="1900" dirty="0" smtClean="0">
                <a:solidFill>
                  <a:schemeClr val="tx1">
                    <a:lumMod val="75000"/>
                    <a:lumOff val="25000"/>
                  </a:schemeClr>
                </a:solidFill>
                <a:latin typeface="Calibri" pitchFamily="34" charset="0"/>
              </a:rPr>
              <a:t>then there is no penalty for discrimination.  </a:t>
            </a:r>
          </a:p>
        </p:txBody>
      </p:sp>
      <p:sp>
        <p:nvSpPr>
          <p:cNvPr id="6" name="Date Placeholder 5"/>
          <p:cNvSpPr>
            <a:spLocks noGrp="1"/>
          </p:cNvSpPr>
          <p:nvPr>
            <p:ph type="dt" sz="half" idx="10"/>
          </p:nvPr>
        </p:nvSpPr>
        <p:spPr/>
        <p:txBody>
          <a:bodyPr/>
          <a:lstStyle/>
          <a:p>
            <a:pPr>
              <a:defRPr/>
            </a:pPr>
            <a:endParaRPr lang="en-US" dirty="0"/>
          </a:p>
        </p:txBody>
      </p:sp>
      <p:sp>
        <p:nvSpPr>
          <p:cNvPr id="7" name="Footer Placeholder 6"/>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solidFill>
                  <a:srgbClr val="C00000"/>
                </a:solidFill>
              </a:rPr>
              <a:t>Sex Discrimination</a:t>
            </a:r>
            <a:br>
              <a:rPr lang="en-US" dirty="0" smtClean="0">
                <a:solidFill>
                  <a:srgbClr val="C00000"/>
                </a:solidFill>
              </a:rPr>
            </a:br>
            <a:r>
              <a:rPr lang="en-US" sz="2000" dirty="0" smtClean="0">
                <a:solidFill>
                  <a:schemeClr val="tx2"/>
                </a:solidFill>
              </a:rPr>
              <a:t>(</a:t>
            </a:r>
            <a:r>
              <a:rPr lang="el-GR" sz="2000" dirty="0" smtClean="0"/>
              <a:t>ω</a:t>
            </a:r>
            <a:r>
              <a:rPr lang="en-US" sz="2000" dirty="0" smtClean="0"/>
              <a:t>=1)</a:t>
            </a:r>
            <a:endParaRPr lang="en-US" sz="2000" dirty="0" smtClean="0">
              <a:solidFill>
                <a:srgbClr val="C00000"/>
              </a:solidFill>
            </a:endParaRPr>
          </a:p>
        </p:txBody>
      </p:sp>
      <p:sp>
        <p:nvSpPr>
          <p:cNvPr id="36867" name="Content Placeholder 2"/>
          <p:cNvSpPr>
            <a:spLocks noGrp="1"/>
          </p:cNvSpPr>
          <p:nvPr>
            <p:ph sz="quarter" idx="1"/>
          </p:nvPr>
        </p:nvSpPr>
        <p:spPr>
          <a:xfrm>
            <a:off x="301625" y="1527175"/>
            <a:ext cx="8504238" cy="4572000"/>
          </a:xfrm>
        </p:spPr>
        <p:txBody>
          <a:bodyPr/>
          <a:lstStyle/>
          <a:p>
            <a:r>
              <a:rPr lang="en-US" dirty="0" smtClean="0"/>
              <a:t>Overall, obligations are met to same extent for males and females.</a:t>
            </a:r>
          </a:p>
          <a:p>
            <a:pPr lvl="1"/>
            <a:r>
              <a:rPr lang="en-US" dirty="0" smtClean="0"/>
              <a:t>21 states females marginalized, 29 states males marginalized</a:t>
            </a:r>
          </a:p>
          <a:p>
            <a:pPr lvl="1"/>
            <a:r>
              <a:rPr lang="en-US" dirty="0" smtClean="0"/>
              <a:t>Difference never as great as 1%</a:t>
            </a:r>
          </a:p>
          <a:p>
            <a:pPr lvl="1"/>
            <a:endParaRPr lang="en-US" dirty="0" smtClean="0"/>
          </a:p>
          <a:p>
            <a:r>
              <a:rPr lang="en-US" dirty="0" smtClean="0"/>
              <a:t>Average hides differences in aspects of rights fulfillment</a:t>
            </a:r>
          </a:p>
          <a:p>
            <a:endParaRPr lang="en-US" dirty="0" smtClean="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solidFill>
                  <a:srgbClr val="C00000"/>
                </a:solidFill>
              </a:rPr>
              <a:t>Sex Discrimination</a:t>
            </a:r>
          </a:p>
        </p:txBody>
      </p:sp>
      <p:sp>
        <p:nvSpPr>
          <p:cNvPr id="37891" name="Content Placeholder 2"/>
          <p:cNvSpPr>
            <a:spLocks noGrp="1"/>
          </p:cNvSpPr>
          <p:nvPr>
            <p:ph sz="quarter" idx="1"/>
          </p:nvPr>
        </p:nvSpPr>
        <p:spPr>
          <a:xfrm>
            <a:off x="301625" y="1527175"/>
            <a:ext cx="8613775" cy="4949825"/>
          </a:xfrm>
        </p:spPr>
        <p:txBody>
          <a:bodyPr/>
          <a:lstStyle/>
          <a:p>
            <a:pPr lvl="1"/>
            <a:r>
              <a:rPr lang="en-US" sz="2000" dirty="0" smtClean="0"/>
              <a:t>Education:  </a:t>
            </a:r>
          </a:p>
          <a:p>
            <a:pPr lvl="2"/>
            <a:r>
              <a:rPr lang="en-US" dirty="0" smtClean="0"/>
              <a:t>boys marginalized, </a:t>
            </a:r>
          </a:p>
          <a:p>
            <a:pPr lvl="2"/>
            <a:r>
              <a:rPr lang="en-US" dirty="0" smtClean="0"/>
              <a:t>difference 3-4% reflecting quality dimension</a:t>
            </a:r>
          </a:p>
          <a:p>
            <a:pPr lvl="1"/>
            <a:r>
              <a:rPr lang="en-US" sz="2000" dirty="0" smtClean="0"/>
              <a:t>Health:  boys marginalized but difference &lt; 1%</a:t>
            </a:r>
          </a:p>
          <a:p>
            <a:pPr lvl="1"/>
            <a:r>
              <a:rPr lang="en-US" sz="2000" dirty="0" smtClean="0"/>
              <a:t>Work:</a:t>
            </a:r>
            <a:r>
              <a:rPr lang="en-US" dirty="0" smtClean="0"/>
              <a:t>  </a:t>
            </a:r>
          </a:p>
          <a:p>
            <a:pPr lvl="2"/>
            <a:r>
              <a:rPr lang="en-US" dirty="0" smtClean="0"/>
              <a:t>women marginalized on decent wage aspect, </a:t>
            </a:r>
          </a:p>
          <a:p>
            <a:pPr lvl="2"/>
            <a:r>
              <a:rPr lang="en-US" dirty="0" smtClean="0"/>
              <a:t> but men marginalized on access dimension; </a:t>
            </a:r>
          </a:p>
          <a:p>
            <a:pPr lvl="2"/>
            <a:r>
              <a:rPr lang="en-US" dirty="0" smtClean="0"/>
              <a:t>in both cases diff 10% so overall only minor differences.  </a:t>
            </a:r>
          </a:p>
          <a:p>
            <a:pPr lvl="1"/>
            <a:r>
              <a:rPr lang="en-US" sz="2000" dirty="0" smtClean="0"/>
              <a:t>Social Security:  overall no difference but</a:t>
            </a:r>
          </a:p>
          <a:p>
            <a:pPr lvl="2"/>
            <a:r>
              <a:rPr lang="en-US" dirty="0" smtClean="0"/>
              <a:t>Men marginalized access health insurance by 5%</a:t>
            </a:r>
          </a:p>
          <a:p>
            <a:pPr lvl="2"/>
            <a:r>
              <a:rPr lang="en-US" dirty="0" smtClean="0"/>
              <a:t>Women marginalized absolute poverty by 5%</a:t>
            </a:r>
          </a:p>
          <a:p>
            <a:pPr lvl="2"/>
            <a:endParaRPr lang="en-US" dirty="0" smtClean="0"/>
          </a:p>
          <a:p>
            <a:endParaRPr lang="en-US" dirty="0" smtClean="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solidFill>
                  <a:srgbClr val="C00000"/>
                </a:solidFill>
              </a:rPr>
              <a:t>Racial/Ethnic Discrimination</a:t>
            </a:r>
          </a:p>
        </p:txBody>
      </p:sp>
      <p:sp>
        <p:nvSpPr>
          <p:cNvPr id="38915" name="Content Placeholder 2"/>
          <p:cNvSpPr>
            <a:spLocks noGrp="1"/>
          </p:cNvSpPr>
          <p:nvPr>
            <p:ph sz="quarter" idx="1"/>
          </p:nvPr>
        </p:nvSpPr>
        <p:spPr>
          <a:xfrm>
            <a:off x="228600" y="1447800"/>
            <a:ext cx="8504238" cy="4572000"/>
          </a:xfrm>
        </p:spPr>
        <p:txBody>
          <a:bodyPr/>
          <a:lstStyle/>
          <a:p>
            <a:r>
              <a:rPr lang="en-US" dirty="0" smtClean="0"/>
              <a:t>Consider here 3-way classification:</a:t>
            </a:r>
          </a:p>
          <a:p>
            <a:pPr lvl="1"/>
            <a:r>
              <a:rPr lang="en-US" dirty="0" smtClean="0"/>
              <a:t>white, black, Hispanic</a:t>
            </a:r>
          </a:p>
          <a:p>
            <a:r>
              <a:rPr lang="en-US" dirty="0" smtClean="0"/>
              <a:t>Aggregate Results:</a:t>
            </a:r>
          </a:p>
          <a:p>
            <a:pPr lvl="1"/>
            <a:r>
              <a:rPr lang="en-US" sz="2000" dirty="0" smtClean="0"/>
              <a:t>Pervasive violation right to non-discrimination. </a:t>
            </a:r>
          </a:p>
          <a:p>
            <a:pPr lvl="1"/>
            <a:r>
              <a:rPr lang="en-US" sz="2000" dirty="0" smtClean="0"/>
              <a:t>US seriously delinquent in its duty to respect, protect, &amp; promote the economic and social rights of black Americans in particular.  </a:t>
            </a:r>
          </a:p>
          <a:p>
            <a:pPr lvl="2"/>
            <a:r>
              <a:rPr lang="en-US" dirty="0" smtClean="0"/>
              <a:t>SERF</a:t>
            </a:r>
            <a:r>
              <a:rPr lang="en-US" dirty="0" smtClean="0"/>
              <a:t> </a:t>
            </a:r>
            <a:r>
              <a:rPr lang="en-US" dirty="0" smtClean="0"/>
              <a:t>index value adjusted for race/ethnic discrimination on average falls 10%</a:t>
            </a:r>
          </a:p>
          <a:p>
            <a:pPr lvl="2"/>
            <a:r>
              <a:rPr lang="en-US" dirty="0" smtClean="0"/>
              <a:t>Variation across states:  California only falls 3%, Wisconsin &amp; Missouri nearly 20%.  </a:t>
            </a:r>
          </a:p>
          <a:p>
            <a:pPr lvl="1"/>
            <a:r>
              <a:rPr lang="en-US" dirty="0" smtClean="0"/>
              <a:t>Reflects substantial differences in value of indicators by ethnic group within any state </a:t>
            </a:r>
          </a:p>
          <a:p>
            <a:pPr lvl="1">
              <a:buFont typeface="Wingdings" pitchFamily="2" charset="2"/>
              <a:buNone/>
            </a:pPr>
            <a:endParaRPr lang="en-US" dirty="0" smtClean="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solidFill>
                  <a:srgbClr val="C00000"/>
                </a:solidFill>
              </a:rPr>
              <a:t>Racial/Ethnic Discrimination: Education</a:t>
            </a:r>
          </a:p>
        </p:txBody>
      </p:sp>
      <p:sp>
        <p:nvSpPr>
          <p:cNvPr id="39939" name="Content Placeholder 2"/>
          <p:cNvSpPr>
            <a:spLocks noGrp="1"/>
          </p:cNvSpPr>
          <p:nvPr>
            <p:ph sz="quarter" idx="1"/>
          </p:nvPr>
        </p:nvSpPr>
        <p:spPr>
          <a:xfrm>
            <a:off x="301625" y="1527175"/>
            <a:ext cx="8504238" cy="4572000"/>
          </a:xfrm>
        </p:spPr>
        <p:txBody>
          <a:bodyPr/>
          <a:lstStyle/>
          <a:p>
            <a:r>
              <a:rPr lang="en-US" dirty="0" smtClean="0">
                <a:sym typeface="Wingdings" pitchFamily="2" charset="2"/>
              </a:rPr>
              <a:t>Fulfillment of right to education differs dramatically across ethnic groups</a:t>
            </a:r>
          </a:p>
          <a:p>
            <a:pPr lvl="1"/>
            <a:r>
              <a:rPr lang="en-US" dirty="0" smtClean="0">
                <a:sym typeface="Wingdings" pitchFamily="2" charset="2"/>
              </a:rPr>
              <a:t>Great divide: whites &amp; Asians  vs. others</a:t>
            </a:r>
          </a:p>
          <a:p>
            <a:pPr lvl="1"/>
            <a:r>
              <a:rPr lang="en-US" dirty="0" smtClean="0">
                <a:sym typeface="Wingdings" pitchFamily="2" charset="2"/>
              </a:rPr>
              <a:t>Marginalized group is blacks in most states, but Hispanics fare worst in 8 states.</a:t>
            </a:r>
          </a:p>
          <a:p>
            <a:r>
              <a:rPr lang="en-US" dirty="0" smtClean="0">
                <a:sym typeface="Wingdings" pitchFamily="2" charset="2"/>
              </a:rPr>
              <a:t>Change in Education index value</a:t>
            </a:r>
          </a:p>
          <a:p>
            <a:pPr lvl="1"/>
            <a:r>
              <a:rPr lang="en-US" dirty="0" smtClean="0">
                <a:sym typeface="Wingdings" pitchFamily="2" charset="2"/>
              </a:rPr>
              <a:t>17 points on average</a:t>
            </a:r>
          </a:p>
          <a:p>
            <a:pPr lvl="1"/>
            <a:r>
              <a:rPr lang="en-US" dirty="0" smtClean="0">
                <a:sym typeface="Wingdings" pitchFamily="2" charset="2"/>
              </a:rPr>
              <a:t>Range -6% (New Mexico) to -30% (Wisconsin)</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The SERF Index Methodology</a:t>
            </a:r>
            <a:endParaRPr lang="en-US" dirty="0"/>
          </a:p>
        </p:txBody>
      </p:sp>
      <p:sp>
        <p:nvSpPr>
          <p:cNvPr id="5" name="Date Placeholder 4"/>
          <p:cNvSpPr>
            <a:spLocks noGrp="1"/>
          </p:cNvSpPr>
          <p:nvPr>
            <p:ph type="dt" sz="half" idx="11"/>
          </p:nvPr>
        </p:nvSpPr>
        <p:spPr/>
        <p:txBody>
          <a:bodyPr/>
          <a:lstStyle/>
          <a:p>
            <a:pPr>
              <a:defRPr/>
            </a:pPr>
            <a:endParaRPr lang="en-US" dirty="0"/>
          </a:p>
        </p:txBody>
      </p:sp>
      <p:sp>
        <p:nvSpPr>
          <p:cNvPr id="6" name="Footer Placeholder 5"/>
          <p:cNvSpPr>
            <a:spLocks noGrp="1"/>
          </p:cNvSpPr>
          <p:nvPr>
            <p:ph type="ftr" sz="quarter" idx="10"/>
          </p:nvPr>
        </p:nvSpPr>
        <p:spPr/>
        <p:txBody>
          <a:bodyPr/>
          <a:lstStyle/>
          <a:p>
            <a:pPr>
              <a:defRPr/>
            </a:pPr>
            <a:r>
              <a:rPr lang="en-US" smtClean="0"/>
              <a:t>Social Watch International Assembly, July 2011</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solidFill>
                  <a:srgbClr val="C00000"/>
                </a:solidFill>
              </a:rPr>
              <a:t>Racial/Ethnic Discrimination:  Health</a:t>
            </a:r>
          </a:p>
        </p:txBody>
      </p:sp>
      <p:sp>
        <p:nvSpPr>
          <p:cNvPr id="40963" name="Content Placeholder 2"/>
          <p:cNvSpPr>
            <a:spLocks noGrp="1"/>
          </p:cNvSpPr>
          <p:nvPr>
            <p:ph sz="quarter" idx="1"/>
          </p:nvPr>
        </p:nvSpPr>
        <p:spPr>
          <a:xfrm>
            <a:off x="301625" y="1527175"/>
            <a:ext cx="8504238" cy="4572000"/>
          </a:xfrm>
        </p:spPr>
        <p:txBody>
          <a:bodyPr/>
          <a:lstStyle/>
          <a:p>
            <a:r>
              <a:rPr lang="en-US" dirty="0" smtClean="0"/>
              <a:t>Differences in fulfillment of right to health not as marked as for right to education, but still substantial</a:t>
            </a:r>
          </a:p>
          <a:p>
            <a:pPr lvl="1"/>
            <a:r>
              <a:rPr lang="en-US" dirty="0" smtClean="0"/>
              <a:t>Blacks the marginalized group in all states</a:t>
            </a:r>
          </a:p>
          <a:p>
            <a:pPr lvl="1"/>
            <a:r>
              <a:rPr lang="en-US" dirty="0" smtClean="0"/>
              <a:t>Typically disadvantage is  8-10%, but varies from -4.9 in Hawaii to -12.6 in Wisconsin. </a:t>
            </a:r>
          </a:p>
          <a:p>
            <a:pPr lvl="1"/>
            <a:r>
              <a:rPr lang="en-US" dirty="0" smtClean="0"/>
              <a:t>Disadvantage of blacks is greatest on normal birth weight index (Hispanics fare best) </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solidFill>
                  <a:srgbClr val="C00000"/>
                </a:solidFill>
              </a:rPr>
              <a:t>Racial/Ethnic Discrimination:  Decent Work</a:t>
            </a:r>
          </a:p>
        </p:txBody>
      </p:sp>
      <p:sp>
        <p:nvSpPr>
          <p:cNvPr id="41987" name="Content Placeholder 2"/>
          <p:cNvSpPr>
            <a:spLocks noGrp="1"/>
          </p:cNvSpPr>
          <p:nvPr>
            <p:ph sz="quarter" idx="1"/>
          </p:nvPr>
        </p:nvSpPr>
        <p:spPr>
          <a:xfrm>
            <a:off x="301625" y="1527175"/>
            <a:ext cx="8504238" cy="4572000"/>
          </a:xfrm>
        </p:spPr>
        <p:txBody>
          <a:bodyPr/>
          <a:lstStyle/>
          <a:p>
            <a:r>
              <a:rPr lang="en-US" dirty="0" smtClean="0"/>
              <a:t>This is the rights dimension that decreases the most upon incorporating non-discrimination</a:t>
            </a:r>
          </a:p>
          <a:p>
            <a:pPr lvl="1"/>
            <a:r>
              <a:rPr lang="en-US" dirty="0" smtClean="0"/>
              <a:t>Average decrease is 20%</a:t>
            </a:r>
          </a:p>
          <a:p>
            <a:pPr lvl="2"/>
            <a:r>
              <a:rPr lang="en-US" dirty="0" smtClean="0"/>
              <a:t>Fell by between 35% &amp; 45% in Iowa, Missouri and Washington State</a:t>
            </a:r>
          </a:p>
          <a:p>
            <a:pPr lvl="1"/>
            <a:r>
              <a:rPr lang="en-US" dirty="0" smtClean="0"/>
              <a:t>Great divide is between whites &amp; all others</a:t>
            </a:r>
          </a:p>
          <a:p>
            <a:pPr lvl="1"/>
            <a:r>
              <a:rPr lang="en-US" dirty="0" smtClean="0"/>
              <a:t>Differences in marginalized group across dimensions</a:t>
            </a:r>
          </a:p>
          <a:p>
            <a:pPr lvl="2"/>
            <a:r>
              <a:rPr lang="en-US" dirty="0" smtClean="0"/>
              <a:t>Decent pay:  Blacks most marginalized </a:t>
            </a:r>
          </a:p>
          <a:p>
            <a:pPr lvl="2"/>
            <a:r>
              <a:rPr lang="en-US" dirty="0" smtClean="0"/>
              <a:t>Security and work environment:  Hispanics fare worst</a:t>
            </a:r>
          </a:p>
          <a:p>
            <a:pPr lvl="1"/>
            <a:endParaRPr lang="en-US" dirty="0" smtClean="0"/>
          </a:p>
          <a:p>
            <a:pPr lvl="1"/>
            <a:endParaRPr lang="en-US" dirty="0" smtClean="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3200" dirty="0" smtClean="0">
                <a:solidFill>
                  <a:srgbClr val="C00000"/>
                </a:solidFill>
              </a:rPr>
              <a:t>Racial/Ethnic Discrimination:  Social Security</a:t>
            </a:r>
          </a:p>
        </p:txBody>
      </p:sp>
      <p:sp>
        <p:nvSpPr>
          <p:cNvPr id="43011" name="Content Placeholder 2"/>
          <p:cNvSpPr>
            <a:spLocks noGrp="1"/>
          </p:cNvSpPr>
          <p:nvPr>
            <p:ph sz="quarter" idx="1"/>
          </p:nvPr>
        </p:nvSpPr>
        <p:spPr>
          <a:xfrm>
            <a:off x="301625" y="1527175"/>
            <a:ext cx="8504238" cy="4572000"/>
          </a:xfrm>
        </p:spPr>
        <p:txBody>
          <a:bodyPr/>
          <a:lstStyle/>
          <a:p>
            <a:r>
              <a:rPr lang="en-US" dirty="0" smtClean="0"/>
              <a:t>This rights dimension decreases nearly as much, just under 20%, upon incorporating non-discrimination.</a:t>
            </a:r>
          </a:p>
          <a:p>
            <a:pPr lvl="1"/>
            <a:r>
              <a:rPr lang="en-US" dirty="0" smtClean="0"/>
              <a:t>Variation across states -12.2% (California) to -33.9 (Delaware)</a:t>
            </a:r>
          </a:p>
          <a:p>
            <a:pPr lvl="1"/>
            <a:r>
              <a:rPr lang="en-US" dirty="0" smtClean="0"/>
              <a:t>Hispanics fare worst</a:t>
            </a:r>
          </a:p>
          <a:p>
            <a:pPr lvl="1"/>
            <a:r>
              <a:rPr lang="en-US" dirty="0" smtClean="0"/>
              <a:t>Hispanic disadvantage most strongly related to lack of health insurance</a:t>
            </a:r>
          </a:p>
          <a:p>
            <a:pPr lvl="1"/>
            <a:r>
              <a:rPr lang="en-US" dirty="0" smtClean="0"/>
              <a:t>Absolute poverty disadvantage (post transfers) not as great as that for health insurance.  </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lstStyle/>
          <a:p>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EXTRA SLIDES</a:t>
            </a:r>
            <a:endParaRPr lang="en-US" dirty="0"/>
          </a:p>
        </p:txBody>
      </p:sp>
      <p:sp>
        <p:nvSpPr>
          <p:cNvPr id="30724" name="Content Placeholder 4"/>
          <p:cNvSpPr>
            <a:spLocks noGrp="1"/>
          </p:cNvSpPr>
          <p:nvPr>
            <p:ph sz="quarter" idx="1"/>
          </p:nvPr>
        </p:nvSpPr>
        <p:spPr>
          <a:xfrm>
            <a:off x="301625" y="1527175"/>
            <a:ext cx="8504238" cy="4572000"/>
          </a:xfrm>
        </p:spPr>
        <p:txBody>
          <a:bodyPr/>
          <a:lstStyle/>
          <a:p>
            <a:endParaRPr lang="en-US" dirty="0" smtClean="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Wave 3 Origins to Wave 4 Destinations</a:t>
            </a:r>
            <a:endParaRPr lang="en-US" dirty="0"/>
          </a:p>
        </p:txBody>
      </p:sp>
      <p:graphicFrame>
        <p:nvGraphicFramePr>
          <p:cNvPr id="4" name="Content Placeholder 3"/>
          <p:cNvGraphicFramePr>
            <a:graphicFrameLocks noGrp="1"/>
          </p:cNvGraphicFramePr>
          <p:nvPr>
            <p:ph idx="1"/>
          </p:nvPr>
        </p:nvGraphicFramePr>
        <p:xfrm>
          <a:off x="152401" y="1600200"/>
          <a:ext cx="8839199" cy="4714798"/>
        </p:xfrm>
        <a:graphic>
          <a:graphicData uri="http://schemas.openxmlformats.org/drawingml/2006/table">
            <a:tbl>
              <a:tblPr firstRow="1" bandRow="1">
                <a:tableStyleId>{5C22544A-7EE6-4342-B048-85BDC9FD1C3A}</a:tableStyleId>
              </a:tblPr>
              <a:tblGrid>
                <a:gridCol w="1894114"/>
                <a:gridCol w="3393621"/>
                <a:gridCol w="3551464"/>
              </a:tblGrid>
              <a:tr h="533400">
                <a:tc>
                  <a:txBody>
                    <a:bodyPr/>
                    <a:lstStyle/>
                    <a:p>
                      <a:pPr algn="ctr"/>
                      <a:endParaRPr lang="en-US" dirty="0"/>
                    </a:p>
                  </a:txBody>
                  <a:tcPr/>
                </a:tc>
                <a:tc>
                  <a:txBody>
                    <a:bodyPr/>
                    <a:lstStyle/>
                    <a:p>
                      <a:pPr algn="ctr"/>
                      <a:r>
                        <a:rPr lang="en-US" dirty="0" smtClean="0"/>
                        <a:t>Below Median GDP Growth</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Above Median GDP Growth</a:t>
                      </a:r>
                    </a:p>
                    <a:p>
                      <a:pPr algn="ctr"/>
                      <a:endParaRPr lang="en-US" dirty="0"/>
                    </a:p>
                  </a:txBody>
                  <a:tcPr/>
                </a:tc>
              </a:tr>
              <a:tr h="1828800">
                <a:tc>
                  <a:txBody>
                    <a:bodyPr/>
                    <a:lstStyle/>
                    <a:p>
                      <a:pPr algn="ctr"/>
                      <a:r>
                        <a:rPr lang="en-US" dirty="0" smtClean="0"/>
                        <a:t>Above Median SERF</a:t>
                      </a:r>
                      <a:endParaRPr lang="en-US" dirty="0"/>
                    </a:p>
                  </a:txBody>
                  <a:tcPr/>
                </a:tc>
                <a:tc>
                  <a:txBody>
                    <a:bodyPr/>
                    <a:lstStyle/>
                    <a:p>
                      <a:pPr algn="ctr"/>
                      <a:r>
                        <a:rPr lang="en-US" b="1" dirty="0" smtClean="0">
                          <a:solidFill>
                            <a:schemeClr val="tx1"/>
                          </a:solidFill>
                        </a:rPr>
                        <a:t>SERF Lopsided </a:t>
                      </a:r>
                      <a:endParaRPr lang="en-US" b="1" baseline="0" dirty="0" smtClean="0">
                        <a:solidFill>
                          <a:schemeClr val="tx1"/>
                        </a:solidFill>
                      </a:endParaRPr>
                    </a:p>
                  </a:txBody>
                  <a:tcPr/>
                </a:tc>
                <a:tc>
                  <a:txBody>
                    <a:bodyPr/>
                    <a:lstStyle/>
                    <a:p>
                      <a:pPr algn="ctr"/>
                      <a:r>
                        <a:rPr lang="en-US" b="1" dirty="0" smtClean="0">
                          <a:solidFill>
                            <a:srgbClr val="00B050"/>
                          </a:solidFill>
                        </a:rPr>
                        <a:t>Virtuous </a:t>
                      </a:r>
                      <a:endParaRPr lang="en-US" b="1" dirty="0">
                        <a:solidFill>
                          <a:srgbClr val="00B050"/>
                        </a:solidFill>
                      </a:endParaRPr>
                    </a:p>
                  </a:txBody>
                  <a:tcPr/>
                </a:tc>
              </a:tr>
              <a:tr h="2245918">
                <a:tc>
                  <a:txBody>
                    <a:bodyPr/>
                    <a:lstStyle/>
                    <a:p>
                      <a:pPr algn="ctr"/>
                      <a:r>
                        <a:rPr lang="en-US" dirty="0" smtClean="0"/>
                        <a:t>Below Median SERF</a:t>
                      </a:r>
                      <a:endParaRPr lang="en-US" dirty="0"/>
                    </a:p>
                  </a:txBody>
                  <a:tcPr/>
                </a:tc>
                <a:tc>
                  <a:txBody>
                    <a:bodyPr/>
                    <a:lstStyle/>
                    <a:p>
                      <a:pPr algn="ctr"/>
                      <a:r>
                        <a:rPr lang="en-US" b="1" dirty="0" smtClean="0">
                          <a:solidFill>
                            <a:srgbClr val="FF0000"/>
                          </a:solidFill>
                        </a:rPr>
                        <a:t>Vicious </a:t>
                      </a:r>
                      <a:endParaRPr lang="en-US"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7030A0"/>
                          </a:solidFill>
                        </a:rPr>
                        <a:t>Growth Lopsided</a:t>
                      </a:r>
                      <a:r>
                        <a:rPr lang="en-US" b="1" baseline="0" dirty="0" smtClean="0">
                          <a:solidFill>
                            <a:srgbClr val="7030A0"/>
                          </a:solidFill>
                        </a:rPr>
                        <a:t> </a:t>
                      </a:r>
                    </a:p>
                    <a:p>
                      <a:pPr algn="ctr"/>
                      <a:endParaRPr lang="en-US" dirty="0"/>
                    </a:p>
                  </a:txBody>
                  <a:tcPr/>
                </a:tc>
              </a:tr>
            </a:tbl>
          </a:graphicData>
        </a:graphic>
      </p:graphicFrame>
      <p:sp>
        <p:nvSpPr>
          <p:cNvPr id="5" name="TextBox 4"/>
          <p:cNvSpPr txBox="1"/>
          <p:nvPr/>
        </p:nvSpPr>
        <p:spPr>
          <a:xfrm>
            <a:off x="2057400" y="2590800"/>
            <a:ext cx="3352800" cy="1323439"/>
          </a:xfrm>
          <a:prstGeom prst="rect">
            <a:avLst/>
          </a:prstGeom>
          <a:noFill/>
        </p:spPr>
        <p:txBody>
          <a:bodyPr wrap="square" rtlCol="0">
            <a:spAutoFit/>
          </a:bodyPr>
          <a:lstStyle/>
          <a:p>
            <a:r>
              <a:rPr lang="en-US" sz="1600" u="sng" dirty="0" smtClean="0"/>
              <a:t>16 W3 countries had W4 status of:</a:t>
            </a:r>
          </a:p>
          <a:p>
            <a:pPr marL="628650"/>
            <a:r>
              <a:rPr lang="en-US" sz="1600" dirty="0" smtClean="0"/>
              <a:t>68.8% Virtuous</a:t>
            </a:r>
          </a:p>
          <a:p>
            <a:pPr marL="628650"/>
            <a:r>
              <a:rPr lang="en-US" sz="1600" dirty="0" smtClean="0"/>
              <a:t>25.0% SERF lopsided</a:t>
            </a:r>
            <a:br>
              <a:rPr lang="en-US" sz="1600" dirty="0" smtClean="0"/>
            </a:br>
            <a:r>
              <a:rPr lang="en-US" sz="1600" dirty="0" smtClean="0"/>
              <a:t>   6.3% Vicious</a:t>
            </a:r>
            <a:br>
              <a:rPr lang="en-US" sz="1600" dirty="0" smtClean="0"/>
            </a:br>
            <a:r>
              <a:rPr lang="en-US" sz="1600" dirty="0" smtClean="0"/>
              <a:t>    0.0% Growth Lopsided</a:t>
            </a:r>
            <a:endParaRPr lang="en-US" sz="1600" dirty="0"/>
          </a:p>
        </p:txBody>
      </p:sp>
      <p:sp>
        <p:nvSpPr>
          <p:cNvPr id="6" name="TextBox 5"/>
          <p:cNvSpPr txBox="1"/>
          <p:nvPr/>
        </p:nvSpPr>
        <p:spPr>
          <a:xfrm>
            <a:off x="2057400" y="4572000"/>
            <a:ext cx="3352800" cy="1323439"/>
          </a:xfrm>
          <a:prstGeom prst="rect">
            <a:avLst/>
          </a:prstGeom>
          <a:noFill/>
        </p:spPr>
        <p:txBody>
          <a:bodyPr wrap="square" rtlCol="0">
            <a:spAutoFit/>
          </a:bodyPr>
          <a:lstStyle/>
          <a:p>
            <a:r>
              <a:rPr lang="en-US" sz="1600" u="sng" dirty="0" smtClean="0"/>
              <a:t>13 W3 countries had W4 status of:</a:t>
            </a:r>
          </a:p>
          <a:p>
            <a:pPr marL="628650"/>
            <a:r>
              <a:rPr lang="en-US" sz="1600" dirty="0" smtClean="0"/>
              <a:t>66.7% Vicious</a:t>
            </a:r>
          </a:p>
          <a:p>
            <a:pPr marL="628650"/>
            <a:r>
              <a:rPr lang="en-US" sz="1600" dirty="0" smtClean="0"/>
              <a:t>16.7% SERF lopsided</a:t>
            </a:r>
            <a:br>
              <a:rPr lang="en-US" sz="1600" dirty="0" smtClean="0"/>
            </a:br>
            <a:r>
              <a:rPr lang="en-US" sz="1600" dirty="0" smtClean="0"/>
              <a:t>16.7% Growth Lopsided</a:t>
            </a:r>
            <a:br>
              <a:rPr lang="en-US" sz="1600" dirty="0" smtClean="0"/>
            </a:br>
            <a:r>
              <a:rPr lang="en-US" sz="1600" dirty="0" smtClean="0"/>
              <a:t>   0.0% Virtuous</a:t>
            </a:r>
            <a:endParaRPr lang="en-US" sz="1600" dirty="0"/>
          </a:p>
        </p:txBody>
      </p:sp>
      <p:sp>
        <p:nvSpPr>
          <p:cNvPr id="7" name="TextBox 6"/>
          <p:cNvSpPr txBox="1"/>
          <p:nvPr/>
        </p:nvSpPr>
        <p:spPr>
          <a:xfrm>
            <a:off x="5715000" y="2590800"/>
            <a:ext cx="3429000" cy="1323439"/>
          </a:xfrm>
          <a:prstGeom prst="rect">
            <a:avLst/>
          </a:prstGeom>
          <a:noFill/>
        </p:spPr>
        <p:txBody>
          <a:bodyPr wrap="square" rtlCol="0">
            <a:spAutoFit/>
          </a:bodyPr>
          <a:lstStyle/>
          <a:p>
            <a:r>
              <a:rPr lang="en-US" sz="1600" u="sng" dirty="0" smtClean="0"/>
              <a:t>13 W3 countries had W4 status of:</a:t>
            </a:r>
          </a:p>
          <a:p>
            <a:pPr marL="628650"/>
            <a:r>
              <a:rPr lang="en-US" sz="1600" dirty="0" smtClean="0"/>
              <a:t>46.2% Virtuous</a:t>
            </a:r>
          </a:p>
          <a:p>
            <a:pPr marL="628650"/>
            <a:r>
              <a:rPr lang="en-US" sz="1600" dirty="0" smtClean="0"/>
              <a:t>30.8% SERF lopsided</a:t>
            </a:r>
            <a:br>
              <a:rPr lang="en-US" sz="1600" dirty="0" smtClean="0"/>
            </a:br>
            <a:r>
              <a:rPr lang="en-US" sz="1600" dirty="0" smtClean="0"/>
              <a:t>15.4% Vicious</a:t>
            </a:r>
            <a:br>
              <a:rPr lang="en-US" sz="1600" dirty="0" smtClean="0"/>
            </a:br>
            <a:r>
              <a:rPr lang="en-US" sz="1600" dirty="0" smtClean="0"/>
              <a:t>  7.7% Growth Lopsided</a:t>
            </a:r>
            <a:endParaRPr lang="en-US" sz="1600" dirty="0"/>
          </a:p>
        </p:txBody>
      </p:sp>
      <p:sp>
        <p:nvSpPr>
          <p:cNvPr id="8" name="TextBox 7"/>
          <p:cNvSpPr txBox="1"/>
          <p:nvPr/>
        </p:nvSpPr>
        <p:spPr>
          <a:xfrm>
            <a:off x="5638800" y="4572000"/>
            <a:ext cx="3352800" cy="1323439"/>
          </a:xfrm>
          <a:prstGeom prst="rect">
            <a:avLst/>
          </a:prstGeom>
          <a:noFill/>
        </p:spPr>
        <p:txBody>
          <a:bodyPr wrap="square" rtlCol="0">
            <a:spAutoFit/>
          </a:bodyPr>
          <a:lstStyle/>
          <a:p>
            <a:r>
              <a:rPr lang="en-US" sz="1600" u="sng" dirty="0" smtClean="0"/>
              <a:t>16 W3 countries had W4 status of:</a:t>
            </a:r>
          </a:p>
          <a:p>
            <a:pPr marL="628650"/>
            <a:r>
              <a:rPr lang="en-US" sz="1600" dirty="0" smtClean="0"/>
              <a:t>43.8% Growth Lopsided</a:t>
            </a:r>
            <a:br>
              <a:rPr lang="en-US" sz="1600" dirty="0" smtClean="0"/>
            </a:br>
            <a:r>
              <a:rPr lang="en-US" sz="1600" dirty="0" smtClean="0"/>
              <a:t> 43.8% Vicious</a:t>
            </a:r>
            <a:br>
              <a:rPr lang="en-US" sz="1600" dirty="0" smtClean="0"/>
            </a:br>
            <a:r>
              <a:rPr lang="en-US" sz="1600" dirty="0" smtClean="0"/>
              <a:t>   6.3% SERF lopsided</a:t>
            </a:r>
          </a:p>
          <a:p>
            <a:pPr marL="628650"/>
            <a:r>
              <a:rPr lang="en-US" sz="1600" dirty="0" smtClean="0"/>
              <a:t>   6.3% Virtuous</a:t>
            </a:r>
            <a:endParaRPr lang="en-US" sz="1600" dirty="0"/>
          </a:p>
        </p:txBody>
      </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Core Countries</a:t>
            </a:r>
          </a:p>
        </p:txBody>
      </p:sp>
      <p:sp>
        <p:nvSpPr>
          <p:cNvPr id="25603" name="Text Placeholder 2"/>
          <p:cNvSpPr>
            <a:spLocks noGrp="1"/>
          </p:cNvSpPr>
          <p:nvPr>
            <p:ph type="body" idx="2"/>
          </p:nvPr>
        </p:nvSpPr>
        <p:spPr/>
        <p:txBody>
          <a:bodyPr/>
          <a:lstStyle/>
          <a:p>
            <a:r>
              <a:rPr lang="en-US" sz="2400" dirty="0" smtClean="0"/>
              <a:t>Average % Gain by decade</a:t>
            </a:r>
          </a:p>
        </p:txBody>
      </p:sp>
      <p:graphicFrame>
        <p:nvGraphicFramePr>
          <p:cNvPr id="6" name="Content Placeholder 5"/>
          <p:cNvGraphicFramePr>
            <a:graphicFrameLocks noGrp="1"/>
          </p:cNvGraphicFramePr>
          <p:nvPr>
            <p:ph sz="quarter" idx="1"/>
          </p:nvPr>
        </p:nvGraphicFramePr>
        <p:xfrm>
          <a:off x="3048000" y="2133600"/>
          <a:ext cx="5638800" cy="2865120"/>
        </p:xfrm>
        <a:graphic>
          <a:graphicData uri="http://schemas.openxmlformats.org/drawingml/2006/table">
            <a:tbl>
              <a:tblPr firstRow="1" bandRow="1">
                <a:tableStyleId>{5C22544A-7EE6-4342-B048-85BDC9FD1C3A}</a:tableStyleId>
              </a:tblPr>
              <a:tblGrid>
                <a:gridCol w="1409700"/>
                <a:gridCol w="1409700"/>
                <a:gridCol w="1409700"/>
                <a:gridCol w="1409700"/>
              </a:tblGrid>
              <a:tr h="370840">
                <a:tc>
                  <a:txBody>
                    <a:bodyPr/>
                    <a:lstStyle/>
                    <a:p>
                      <a:endParaRPr lang="en-US" dirty="0"/>
                    </a:p>
                  </a:txBody>
                  <a:tcPr/>
                </a:tc>
                <a:tc>
                  <a:txBody>
                    <a:bodyPr/>
                    <a:lstStyle/>
                    <a:p>
                      <a:r>
                        <a:rPr lang="en-US" dirty="0" smtClean="0"/>
                        <a:t>1975-85</a:t>
                      </a:r>
                      <a:endParaRPr lang="en-US" dirty="0"/>
                    </a:p>
                  </a:txBody>
                  <a:tcPr/>
                </a:tc>
                <a:tc>
                  <a:txBody>
                    <a:bodyPr/>
                    <a:lstStyle/>
                    <a:p>
                      <a:r>
                        <a:rPr lang="en-US" dirty="0" smtClean="0"/>
                        <a:t>1985-95</a:t>
                      </a:r>
                      <a:endParaRPr lang="en-US" dirty="0"/>
                    </a:p>
                  </a:txBody>
                  <a:tcPr/>
                </a:tc>
                <a:tc>
                  <a:txBody>
                    <a:bodyPr/>
                    <a:lstStyle/>
                    <a:p>
                      <a:r>
                        <a:rPr lang="en-US" dirty="0" smtClean="0"/>
                        <a:t>1995-2005</a:t>
                      </a:r>
                      <a:endParaRPr lang="en-US" dirty="0"/>
                    </a:p>
                  </a:txBody>
                  <a:tcPr/>
                </a:tc>
              </a:tr>
              <a:tr h="370840">
                <a:tc>
                  <a:txBody>
                    <a:bodyPr/>
                    <a:lstStyle/>
                    <a:p>
                      <a:r>
                        <a:rPr lang="en-US" dirty="0" smtClean="0"/>
                        <a:t>Health</a:t>
                      </a:r>
                      <a:endParaRPr lang="en-US" dirty="0"/>
                    </a:p>
                  </a:txBody>
                  <a:tcPr/>
                </a:tc>
                <a:tc>
                  <a:txBody>
                    <a:bodyPr/>
                    <a:lstStyle/>
                    <a:p>
                      <a:r>
                        <a:rPr lang="en-US" dirty="0" smtClean="0"/>
                        <a:t>23.3</a:t>
                      </a:r>
                      <a:endParaRPr lang="en-US" dirty="0"/>
                    </a:p>
                  </a:txBody>
                  <a:tcPr/>
                </a:tc>
                <a:tc>
                  <a:txBody>
                    <a:bodyPr/>
                    <a:lstStyle/>
                    <a:p>
                      <a:r>
                        <a:rPr lang="en-US" dirty="0" smtClean="0"/>
                        <a:t>6.3</a:t>
                      </a:r>
                      <a:endParaRPr lang="en-US" dirty="0"/>
                    </a:p>
                  </a:txBody>
                  <a:tcPr/>
                </a:tc>
                <a:tc>
                  <a:txBody>
                    <a:bodyPr/>
                    <a:lstStyle/>
                    <a:p>
                      <a:r>
                        <a:rPr lang="en-US" dirty="0" smtClean="0"/>
                        <a:t>4.7</a:t>
                      </a:r>
                      <a:endParaRPr lang="en-US" dirty="0"/>
                    </a:p>
                  </a:txBody>
                  <a:tcPr/>
                </a:tc>
              </a:tr>
              <a:tr h="370840">
                <a:tc>
                  <a:txBody>
                    <a:bodyPr/>
                    <a:lstStyle/>
                    <a:p>
                      <a:r>
                        <a:rPr lang="en-US" dirty="0" smtClean="0"/>
                        <a:t>Education</a:t>
                      </a:r>
                      <a:endParaRPr lang="en-US" dirty="0"/>
                    </a:p>
                  </a:txBody>
                  <a:tcPr/>
                </a:tc>
                <a:tc>
                  <a:txBody>
                    <a:bodyPr/>
                    <a:lstStyle/>
                    <a:p>
                      <a:r>
                        <a:rPr lang="en-US" dirty="0" smtClean="0"/>
                        <a:t>42.7</a:t>
                      </a:r>
                      <a:endParaRPr lang="en-US" dirty="0"/>
                    </a:p>
                  </a:txBody>
                  <a:tcPr/>
                </a:tc>
                <a:tc>
                  <a:txBody>
                    <a:bodyPr/>
                    <a:lstStyle/>
                    <a:p>
                      <a:r>
                        <a:rPr lang="en-US" dirty="0" smtClean="0"/>
                        <a:t>20.2</a:t>
                      </a:r>
                      <a:endParaRPr lang="en-US" dirty="0"/>
                    </a:p>
                  </a:txBody>
                  <a:tcPr/>
                </a:tc>
                <a:tc>
                  <a:txBody>
                    <a:bodyPr/>
                    <a:lstStyle/>
                    <a:p>
                      <a:r>
                        <a:rPr lang="en-US" dirty="0" smtClean="0"/>
                        <a:t>21.8</a:t>
                      </a:r>
                      <a:endParaRPr lang="en-US" dirty="0"/>
                    </a:p>
                  </a:txBody>
                  <a:tcPr/>
                </a:tc>
              </a:tr>
              <a:tr h="370840">
                <a:tc>
                  <a:txBody>
                    <a:bodyPr/>
                    <a:lstStyle/>
                    <a:p>
                      <a:r>
                        <a:rPr lang="en-US" dirty="0" smtClean="0"/>
                        <a:t>Food</a:t>
                      </a:r>
                      <a:endParaRPr lang="en-US" dirty="0"/>
                    </a:p>
                  </a:txBody>
                  <a:tcPr/>
                </a:tc>
                <a:tc>
                  <a:txBody>
                    <a:bodyPr/>
                    <a:lstStyle/>
                    <a:p>
                      <a:r>
                        <a:rPr lang="en-US" dirty="0" smtClean="0"/>
                        <a:t>20.9</a:t>
                      </a:r>
                      <a:endParaRPr lang="en-US" dirty="0"/>
                    </a:p>
                  </a:txBody>
                  <a:tcPr/>
                </a:tc>
                <a:tc>
                  <a:txBody>
                    <a:bodyPr/>
                    <a:lstStyle/>
                    <a:p>
                      <a:r>
                        <a:rPr lang="en-US" dirty="0" smtClean="0"/>
                        <a:t>1.9</a:t>
                      </a:r>
                      <a:endParaRPr lang="en-US" dirty="0"/>
                    </a:p>
                  </a:txBody>
                  <a:tcPr/>
                </a:tc>
                <a:tc>
                  <a:txBody>
                    <a:bodyPr/>
                    <a:lstStyle/>
                    <a:p>
                      <a:r>
                        <a:rPr lang="en-US" dirty="0" smtClean="0"/>
                        <a:t>3.8</a:t>
                      </a:r>
                      <a:endParaRPr lang="en-US" dirty="0"/>
                    </a:p>
                  </a:txBody>
                  <a:tcPr/>
                </a:tc>
              </a:tr>
              <a:tr h="370840">
                <a:tc>
                  <a:txBody>
                    <a:bodyPr/>
                    <a:lstStyle/>
                    <a:p>
                      <a:r>
                        <a:rPr lang="en-US" dirty="0" smtClean="0"/>
                        <a:t>Housing</a:t>
                      </a:r>
                      <a:endParaRPr lang="en-US" dirty="0"/>
                    </a:p>
                  </a:txBody>
                  <a:tcPr/>
                </a:tc>
                <a:tc>
                  <a:txBody>
                    <a:bodyPr/>
                    <a:lstStyle/>
                    <a:p>
                      <a:r>
                        <a:rPr lang="en-US" dirty="0" smtClean="0"/>
                        <a:t>22.9</a:t>
                      </a:r>
                      <a:endParaRPr lang="en-US" dirty="0"/>
                    </a:p>
                  </a:txBody>
                  <a:tcPr/>
                </a:tc>
                <a:tc>
                  <a:txBody>
                    <a:bodyPr/>
                    <a:lstStyle/>
                    <a:p>
                      <a:r>
                        <a:rPr lang="en-US" dirty="0" smtClean="0"/>
                        <a:t>10.5</a:t>
                      </a:r>
                      <a:endParaRPr lang="en-US" dirty="0"/>
                    </a:p>
                  </a:txBody>
                  <a:tcPr/>
                </a:tc>
                <a:tc>
                  <a:txBody>
                    <a:bodyPr/>
                    <a:lstStyle/>
                    <a:p>
                      <a:r>
                        <a:rPr lang="en-US" dirty="0" smtClean="0"/>
                        <a:t>2.8</a:t>
                      </a:r>
                      <a:endParaRPr lang="en-US" dirty="0"/>
                    </a:p>
                  </a:txBody>
                  <a:tcPr/>
                </a:tc>
              </a:tr>
              <a:tr h="370840">
                <a:tc>
                  <a:txBody>
                    <a:bodyPr/>
                    <a:lstStyle/>
                    <a:p>
                      <a:r>
                        <a:rPr lang="en-US" dirty="0" smtClean="0"/>
                        <a:t>Work</a:t>
                      </a:r>
                      <a:endParaRPr lang="en-US" dirty="0"/>
                    </a:p>
                  </a:txBody>
                  <a:tcPr/>
                </a:tc>
                <a:tc>
                  <a:txBody>
                    <a:bodyPr/>
                    <a:lstStyle/>
                    <a:p>
                      <a:r>
                        <a:rPr lang="en-US" dirty="0" smtClean="0"/>
                        <a:t>-</a:t>
                      </a:r>
                      <a:endParaRPr lang="en-US" dirty="0"/>
                    </a:p>
                  </a:txBody>
                  <a:tcPr/>
                </a:tc>
                <a:tc>
                  <a:txBody>
                    <a:bodyPr/>
                    <a:lstStyle/>
                    <a:p>
                      <a:r>
                        <a:rPr lang="en-US" dirty="0" smtClean="0"/>
                        <a:t>-1.7</a:t>
                      </a:r>
                      <a:endParaRPr lang="en-US" dirty="0"/>
                    </a:p>
                  </a:txBody>
                  <a:tcPr/>
                </a:tc>
                <a:tc>
                  <a:txBody>
                    <a:bodyPr/>
                    <a:lstStyle/>
                    <a:p>
                      <a:r>
                        <a:rPr lang="en-US" dirty="0" smtClean="0"/>
                        <a:t>5.3</a:t>
                      </a:r>
                      <a:endParaRPr lang="en-US" dirty="0"/>
                    </a:p>
                  </a:txBody>
                  <a:tcPr/>
                </a:tc>
              </a:tr>
              <a:tr h="370840">
                <a:tc>
                  <a:txBody>
                    <a:bodyPr/>
                    <a:lstStyle/>
                    <a:p>
                      <a:r>
                        <a:rPr lang="en-US" dirty="0" smtClean="0"/>
                        <a:t>SERF</a:t>
                      </a:r>
                      <a:endParaRPr lang="en-US" dirty="0"/>
                    </a:p>
                  </a:txBody>
                  <a:tcPr/>
                </a:tc>
                <a:tc>
                  <a:txBody>
                    <a:bodyPr/>
                    <a:lstStyle/>
                    <a:p>
                      <a:r>
                        <a:rPr lang="en-US" dirty="0" smtClean="0"/>
                        <a:t>-</a:t>
                      </a:r>
                      <a:endParaRPr lang="en-US" dirty="0"/>
                    </a:p>
                  </a:txBody>
                  <a:tcPr/>
                </a:tc>
                <a:tc>
                  <a:txBody>
                    <a:bodyPr/>
                    <a:lstStyle/>
                    <a:p>
                      <a:r>
                        <a:rPr lang="en-US" dirty="0" smtClean="0"/>
                        <a:t>4.5</a:t>
                      </a:r>
                      <a:endParaRPr lang="en-US" dirty="0"/>
                    </a:p>
                  </a:txBody>
                  <a:tcPr/>
                </a:tc>
                <a:tc>
                  <a:txBody>
                    <a:bodyPr/>
                    <a:lstStyle/>
                    <a:p>
                      <a:r>
                        <a:rPr lang="en-US" dirty="0" smtClean="0"/>
                        <a:t>8.9</a:t>
                      </a:r>
                      <a:endParaRPr lang="en-US" dirty="0"/>
                    </a:p>
                  </a:txBody>
                  <a:tcPr/>
                </a:tc>
              </a:tr>
            </a:tbl>
          </a:graphicData>
        </a:graphic>
      </p:graphicFrame>
      <p:sp>
        <p:nvSpPr>
          <p:cNvPr id="7" name="Date Placeholder 6"/>
          <p:cNvSpPr>
            <a:spLocks noGrp="1"/>
          </p:cNvSpPr>
          <p:nvPr>
            <p:ph type="dt" sz="half" idx="11"/>
          </p:nvPr>
        </p:nvSpPr>
        <p:spPr/>
        <p:txBody>
          <a:bodyPr/>
          <a:lstStyle/>
          <a:p>
            <a:pPr>
              <a:defRPr/>
            </a:pPr>
            <a:endParaRPr lang="en-US" dirty="0"/>
          </a:p>
        </p:txBody>
      </p:sp>
      <p:sp>
        <p:nvSpPr>
          <p:cNvPr id="8" name="Footer Placeholder 7"/>
          <p:cNvSpPr>
            <a:spLocks noGrp="1"/>
          </p:cNvSpPr>
          <p:nvPr>
            <p:ph type="ftr" sz="quarter" idx="12"/>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High Income OECD Countries</a:t>
            </a:r>
          </a:p>
        </p:txBody>
      </p:sp>
      <p:sp>
        <p:nvSpPr>
          <p:cNvPr id="28675" name="Text Placeholder 2"/>
          <p:cNvSpPr>
            <a:spLocks noGrp="1"/>
          </p:cNvSpPr>
          <p:nvPr>
            <p:ph type="body" idx="2"/>
          </p:nvPr>
        </p:nvSpPr>
        <p:spPr/>
        <p:txBody>
          <a:bodyPr/>
          <a:lstStyle/>
          <a:p>
            <a:r>
              <a:rPr lang="en-US" dirty="0" smtClean="0"/>
              <a:t>Average % gain by decade</a:t>
            </a:r>
          </a:p>
        </p:txBody>
      </p:sp>
      <p:graphicFrame>
        <p:nvGraphicFramePr>
          <p:cNvPr id="6" name="Content Placeholder 5"/>
          <p:cNvGraphicFramePr>
            <a:graphicFrameLocks noGrp="1"/>
          </p:cNvGraphicFramePr>
          <p:nvPr>
            <p:ph sz="quarter" idx="1"/>
          </p:nvPr>
        </p:nvGraphicFramePr>
        <p:xfrm>
          <a:off x="2971800" y="1905000"/>
          <a:ext cx="5638800" cy="2494280"/>
        </p:xfrm>
        <a:graphic>
          <a:graphicData uri="http://schemas.openxmlformats.org/drawingml/2006/table">
            <a:tbl>
              <a:tblPr firstRow="1" bandRow="1">
                <a:tableStyleId>{5C22544A-7EE6-4342-B048-85BDC9FD1C3A}</a:tableStyleId>
              </a:tblPr>
              <a:tblGrid>
                <a:gridCol w="1409700"/>
                <a:gridCol w="1409700"/>
                <a:gridCol w="1409700"/>
                <a:gridCol w="1409700"/>
              </a:tblGrid>
              <a:tr h="370840">
                <a:tc>
                  <a:txBody>
                    <a:bodyPr/>
                    <a:lstStyle/>
                    <a:p>
                      <a:endParaRPr lang="en-US" dirty="0"/>
                    </a:p>
                  </a:txBody>
                  <a:tcPr/>
                </a:tc>
                <a:tc>
                  <a:txBody>
                    <a:bodyPr/>
                    <a:lstStyle/>
                    <a:p>
                      <a:r>
                        <a:rPr lang="en-US" dirty="0" smtClean="0"/>
                        <a:t>1975-85</a:t>
                      </a:r>
                      <a:endParaRPr lang="en-US" dirty="0"/>
                    </a:p>
                  </a:txBody>
                  <a:tcPr/>
                </a:tc>
                <a:tc>
                  <a:txBody>
                    <a:bodyPr/>
                    <a:lstStyle/>
                    <a:p>
                      <a:r>
                        <a:rPr lang="en-US" dirty="0" smtClean="0"/>
                        <a:t>1985-95</a:t>
                      </a:r>
                      <a:endParaRPr lang="en-US" dirty="0"/>
                    </a:p>
                  </a:txBody>
                  <a:tcPr/>
                </a:tc>
                <a:tc>
                  <a:txBody>
                    <a:bodyPr/>
                    <a:lstStyle/>
                    <a:p>
                      <a:r>
                        <a:rPr lang="en-US" dirty="0" smtClean="0"/>
                        <a:t>1995-2005</a:t>
                      </a:r>
                      <a:endParaRPr lang="en-US" dirty="0"/>
                    </a:p>
                  </a:txBody>
                  <a:tcPr/>
                </a:tc>
              </a:tr>
              <a:tr h="370840">
                <a:tc>
                  <a:txBody>
                    <a:bodyPr/>
                    <a:lstStyle/>
                    <a:p>
                      <a:r>
                        <a:rPr lang="en-US" dirty="0" smtClean="0"/>
                        <a:t>Health</a:t>
                      </a:r>
                      <a:endParaRPr lang="en-US" dirty="0"/>
                    </a:p>
                  </a:txBody>
                  <a:tcPr/>
                </a:tc>
                <a:tc>
                  <a:txBody>
                    <a:bodyPr/>
                    <a:lstStyle/>
                    <a:p>
                      <a:r>
                        <a:rPr lang="en-US" dirty="0" smtClean="0"/>
                        <a:t>2.8</a:t>
                      </a:r>
                      <a:endParaRPr lang="en-US" dirty="0"/>
                    </a:p>
                  </a:txBody>
                  <a:tcPr/>
                </a:tc>
                <a:tc>
                  <a:txBody>
                    <a:bodyPr/>
                    <a:lstStyle/>
                    <a:p>
                      <a:r>
                        <a:rPr lang="en-US" dirty="0" smtClean="0"/>
                        <a:t>2.2</a:t>
                      </a:r>
                      <a:endParaRPr lang="en-US" dirty="0"/>
                    </a:p>
                  </a:txBody>
                  <a:tcPr/>
                </a:tc>
                <a:tc>
                  <a:txBody>
                    <a:bodyPr/>
                    <a:lstStyle/>
                    <a:p>
                      <a:r>
                        <a:rPr lang="en-US" dirty="0" smtClean="0"/>
                        <a:t>2.4</a:t>
                      </a:r>
                      <a:endParaRPr lang="en-US" dirty="0"/>
                    </a:p>
                  </a:txBody>
                  <a:tcPr/>
                </a:tc>
              </a:tr>
              <a:tr h="370840">
                <a:tc>
                  <a:txBody>
                    <a:bodyPr/>
                    <a:lstStyle/>
                    <a:p>
                      <a:r>
                        <a:rPr lang="en-US" dirty="0" smtClean="0"/>
                        <a:t>Education</a:t>
                      </a:r>
                      <a:endParaRPr lang="en-US" dirty="0"/>
                    </a:p>
                  </a:txBody>
                  <a:tcPr/>
                </a:tc>
                <a:tc>
                  <a:txBody>
                    <a:bodyPr/>
                    <a:lstStyle/>
                    <a:p>
                      <a:r>
                        <a:rPr lang="en-US" dirty="0" smtClean="0"/>
                        <a:t>29.5</a:t>
                      </a:r>
                      <a:endParaRPr lang="en-US" dirty="0"/>
                    </a:p>
                  </a:txBody>
                  <a:tcPr/>
                </a:tc>
                <a:tc>
                  <a:txBody>
                    <a:bodyPr/>
                    <a:lstStyle/>
                    <a:p>
                      <a:r>
                        <a:rPr lang="en-US" dirty="0" smtClean="0"/>
                        <a:t>21.5</a:t>
                      </a:r>
                      <a:endParaRPr lang="en-US" dirty="0"/>
                    </a:p>
                  </a:txBody>
                  <a:tcPr/>
                </a:tc>
                <a:tc>
                  <a:txBody>
                    <a:bodyPr/>
                    <a:lstStyle/>
                    <a:p>
                      <a:r>
                        <a:rPr lang="en-US" dirty="0" smtClean="0"/>
                        <a:t>2.6</a:t>
                      </a:r>
                      <a:endParaRPr lang="en-US" dirty="0"/>
                    </a:p>
                  </a:txBody>
                  <a:tcPr/>
                </a:tc>
              </a:tr>
              <a:tr h="370840">
                <a:tc>
                  <a:txBody>
                    <a:bodyPr/>
                    <a:lstStyle/>
                    <a:p>
                      <a:r>
                        <a:rPr lang="en-US" dirty="0" smtClean="0"/>
                        <a:t>Food</a:t>
                      </a:r>
                      <a:endParaRPr lang="en-US" dirty="0"/>
                    </a:p>
                  </a:txBody>
                  <a:tcPr/>
                </a:tc>
                <a:tc>
                  <a:txBody>
                    <a:bodyPr/>
                    <a:lstStyle/>
                    <a:p>
                      <a:r>
                        <a:rPr lang="en-US" dirty="0" smtClean="0"/>
                        <a:t>1.5</a:t>
                      </a:r>
                      <a:endParaRPr lang="en-US" dirty="0"/>
                    </a:p>
                  </a:txBody>
                  <a:tcPr/>
                </a:tc>
                <a:tc>
                  <a:txBody>
                    <a:bodyPr/>
                    <a:lstStyle/>
                    <a:p>
                      <a:r>
                        <a:rPr lang="en-US" dirty="0" smtClean="0"/>
                        <a:t>0.8</a:t>
                      </a:r>
                      <a:endParaRPr lang="en-US" dirty="0"/>
                    </a:p>
                  </a:txBody>
                  <a:tcPr/>
                </a:tc>
                <a:tc>
                  <a:txBody>
                    <a:bodyPr/>
                    <a:lstStyle/>
                    <a:p>
                      <a:r>
                        <a:rPr lang="en-US" dirty="0" smtClean="0"/>
                        <a:t>-1.5</a:t>
                      </a:r>
                      <a:endParaRPr lang="en-US" dirty="0"/>
                    </a:p>
                  </a:txBody>
                  <a:tcPr/>
                </a:tc>
              </a:tr>
              <a:tr h="370840">
                <a:tc>
                  <a:txBody>
                    <a:bodyPr/>
                    <a:lstStyle/>
                    <a:p>
                      <a:r>
                        <a:rPr lang="en-US" dirty="0" smtClean="0"/>
                        <a:t>Work</a:t>
                      </a:r>
                      <a:endParaRPr lang="en-US" dirty="0"/>
                    </a:p>
                  </a:txBody>
                  <a:tcPr/>
                </a:tc>
                <a:tc>
                  <a:txBody>
                    <a:bodyPr/>
                    <a:lstStyle/>
                    <a:p>
                      <a:r>
                        <a:rPr lang="en-US" dirty="0" smtClean="0"/>
                        <a:t>-16.8</a:t>
                      </a:r>
                      <a:endParaRPr lang="en-US" dirty="0"/>
                    </a:p>
                  </a:txBody>
                  <a:tcPr/>
                </a:tc>
                <a:tc>
                  <a:txBody>
                    <a:bodyPr/>
                    <a:lstStyle/>
                    <a:p>
                      <a:r>
                        <a:rPr lang="en-US" dirty="0" smtClean="0"/>
                        <a:t>-8.2</a:t>
                      </a:r>
                      <a:endParaRPr lang="en-US" dirty="0"/>
                    </a:p>
                  </a:txBody>
                  <a:tcPr/>
                </a:tc>
                <a:tc>
                  <a:txBody>
                    <a:bodyPr/>
                    <a:lstStyle/>
                    <a:p>
                      <a:r>
                        <a:rPr lang="en-US" dirty="0" smtClean="0"/>
                        <a:t>5.4</a:t>
                      </a:r>
                      <a:endParaRPr lang="en-US" dirty="0"/>
                    </a:p>
                  </a:txBody>
                  <a:tcPr/>
                </a:tc>
              </a:tr>
              <a:tr h="370840">
                <a:tc>
                  <a:txBody>
                    <a:bodyPr/>
                    <a:lstStyle/>
                    <a:p>
                      <a:r>
                        <a:rPr lang="en-US" dirty="0" smtClean="0"/>
                        <a:t>SERF</a:t>
                      </a:r>
                      <a:endParaRPr lang="en-US" dirty="0"/>
                    </a:p>
                  </a:txBody>
                  <a:tcPr/>
                </a:tc>
                <a:tc>
                  <a:txBody>
                    <a:bodyPr/>
                    <a:lstStyle/>
                    <a:p>
                      <a:r>
                        <a:rPr lang="en-US" dirty="0" smtClean="0"/>
                        <a:t>3.6</a:t>
                      </a:r>
                      <a:endParaRPr lang="en-US" dirty="0"/>
                    </a:p>
                  </a:txBody>
                  <a:tcPr/>
                </a:tc>
                <a:tc>
                  <a:txBody>
                    <a:bodyPr/>
                    <a:lstStyle/>
                    <a:p>
                      <a:r>
                        <a:rPr lang="en-US" dirty="0" smtClean="0"/>
                        <a:t>2.8</a:t>
                      </a:r>
                      <a:endParaRPr lang="en-US" dirty="0"/>
                    </a:p>
                  </a:txBody>
                  <a:tcPr/>
                </a:tc>
                <a:tc>
                  <a:txBody>
                    <a:bodyPr/>
                    <a:lstStyle/>
                    <a:p>
                      <a:r>
                        <a:rPr lang="en-US" dirty="0" smtClean="0"/>
                        <a:t>2.1</a:t>
                      </a:r>
                      <a:endParaRPr lang="en-US" dirty="0"/>
                    </a:p>
                  </a:txBody>
                  <a:tcPr/>
                </a:tc>
              </a:tr>
            </a:tbl>
          </a:graphicData>
        </a:graphic>
      </p:graphicFrame>
      <p:sp>
        <p:nvSpPr>
          <p:cNvPr id="7" name="Date Placeholder 6"/>
          <p:cNvSpPr>
            <a:spLocks noGrp="1"/>
          </p:cNvSpPr>
          <p:nvPr>
            <p:ph type="dt" sz="half" idx="11"/>
          </p:nvPr>
        </p:nvSpPr>
        <p:spPr/>
        <p:txBody>
          <a:bodyPr/>
          <a:lstStyle/>
          <a:p>
            <a:pPr>
              <a:defRPr/>
            </a:pPr>
            <a:endParaRPr lang="en-US" dirty="0"/>
          </a:p>
        </p:txBody>
      </p:sp>
      <p:sp>
        <p:nvSpPr>
          <p:cNvPr id="8" name="Footer Placeholder 7"/>
          <p:cNvSpPr>
            <a:spLocks noGrp="1"/>
          </p:cNvSpPr>
          <p:nvPr>
            <p:ph type="ftr" sz="quarter" idx="12"/>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1"/>
          <p:cNvSpPr>
            <a:spLocks noGrp="1"/>
          </p:cNvSpPr>
          <p:nvPr>
            <p:ph type="title"/>
          </p:nvPr>
        </p:nvSpPr>
        <p:spPr/>
        <p:txBody>
          <a:bodyPr/>
          <a:lstStyle/>
          <a:p>
            <a:r>
              <a:rPr lang="en-US" dirty="0" smtClean="0"/>
              <a:t>Formula F</a:t>
            </a:r>
          </a:p>
        </p:txBody>
      </p:sp>
      <p:sp>
        <p:nvSpPr>
          <p:cNvPr id="35843" name="Text Placeholder 13"/>
          <p:cNvSpPr>
            <a:spLocks noGrp="1"/>
          </p:cNvSpPr>
          <p:nvPr>
            <p:ph type="body" idx="2"/>
          </p:nvPr>
        </p:nvSpPr>
        <p:spPr/>
        <p:txBody>
          <a:bodyPr/>
          <a:lstStyle/>
          <a:p>
            <a:r>
              <a:rPr lang="en-US" dirty="0" smtClean="0"/>
              <a:t>Adjustments for Observed Achievements of 40, 60, 80, 90, and 95% at Income Ratios Up to 10.</a:t>
            </a:r>
          </a:p>
          <a:p>
            <a:r>
              <a:rPr lang="en-US" dirty="0" smtClean="0"/>
              <a:t> </a:t>
            </a:r>
          </a:p>
          <a:p>
            <a:endParaRPr lang="en-US" dirty="0" smtClean="0"/>
          </a:p>
        </p:txBody>
      </p:sp>
      <p:sp>
        <p:nvSpPr>
          <p:cNvPr id="35844" name="Content Placeholder 12"/>
          <p:cNvSpPr>
            <a:spLocks noGrp="1"/>
          </p:cNvSpPr>
          <p:nvPr>
            <p:ph sz="quarter" idx="1"/>
          </p:nvPr>
        </p:nvSpPr>
        <p:spPr/>
        <p:txBody>
          <a:bodyPr/>
          <a:lstStyle/>
          <a:p>
            <a:endParaRPr lang="en-US" dirty="0" smtClean="0"/>
          </a:p>
        </p:txBody>
      </p:sp>
      <p:pic>
        <p:nvPicPr>
          <p:cNvPr id="35846" name="Picture 7"/>
          <p:cNvPicPr>
            <a:picLocks noChangeAspect="1" noChangeArrowheads="1"/>
          </p:cNvPicPr>
          <p:nvPr/>
        </p:nvPicPr>
        <p:blipFill>
          <a:blip r:embed="rId3" cstate="print"/>
          <a:srcRect/>
          <a:stretch>
            <a:fillRect/>
          </a:stretch>
        </p:blipFill>
        <p:spPr bwMode="auto">
          <a:xfrm>
            <a:off x="3429000" y="1981200"/>
            <a:ext cx="4953000" cy="3122613"/>
          </a:xfrm>
          <a:prstGeom prst="rect">
            <a:avLst/>
          </a:prstGeom>
          <a:noFill/>
          <a:ln w="9525">
            <a:noFill/>
            <a:miter lim="800000"/>
            <a:headEnd/>
            <a:tailEnd/>
          </a:ln>
        </p:spPr>
      </p:pic>
      <p:sp>
        <p:nvSpPr>
          <p:cNvPr id="7" name="Date Placeholder 6"/>
          <p:cNvSpPr>
            <a:spLocks noGrp="1"/>
          </p:cNvSpPr>
          <p:nvPr>
            <p:ph type="dt" sz="half" idx="11"/>
          </p:nvPr>
        </p:nvSpPr>
        <p:spPr/>
        <p:txBody>
          <a:bodyPr/>
          <a:lstStyle/>
          <a:p>
            <a:pPr>
              <a:defRPr/>
            </a:pPr>
            <a:endParaRPr lang="en-US" dirty="0"/>
          </a:p>
        </p:txBody>
      </p:sp>
      <p:sp>
        <p:nvSpPr>
          <p:cNvPr id="8" name="Footer Placeholder 7"/>
          <p:cNvSpPr>
            <a:spLocks noGrp="1"/>
          </p:cNvSpPr>
          <p:nvPr>
            <p:ph type="ftr" sz="quarter" idx="12"/>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1625" y="228600"/>
            <a:ext cx="8534400" cy="758825"/>
          </a:xfrm>
        </p:spPr>
        <p:txBody>
          <a:bodyPr/>
          <a:lstStyle/>
          <a:p>
            <a:r>
              <a:rPr lang="en-US" sz="2800" dirty="0" smtClean="0"/>
              <a:t>Adjustment for Countries Capable of Fulfilling Right</a:t>
            </a:r>
          </a:p>
        </p:txBody>
      </p:sp>
      <p:sp>
        <p:nvSpPr>
          <p:cNvPr id="36867" name="Content Placeholder 2"/>
          <p:cNvSpPr>
            <a:spLocks noGrp="1"/>
          </p:cNvSpPr>
          <p:nvPr>
            <p:ph sz="half" idx="1"/>
          </p:nvPr>
        </p:nvSpPr>
        <p:spPr>
          <a:xfrm>
            <a:off x="301625" y="1371600"/>
            <a:ext cx="4038600" cy="4681538"/>
          </a:xfrm>
        </p:spPr>
        <p:txBody>
          <a:bodyPr/>
          <a:lstStyle/>
          <a:p>
            <a:endParaRPr lang="en-US" dirty="0" smtClean="0"/>
          </a:p>
        </p:txBody>
      </p:sp>
      <p:sp>
        <p:nvSpPr>
          <p:cNvPr id="36868" name="Content Placeholder 3"/>
          <p:cNvSpPr>
            <a:spLocks noGrp="1"/>
          </p:cNvSpPr>
          <p:nvPr>
            <p:ph sz="half" idx="2"/>
          </p:nvPr>
        </p:nvSpPr>
        <p:spPr>
          <a:xfrm>
            <a:off x="4800600" y="1371600"/>
            <a:ext cx="4038600" cy="4681538"/>
          </a:xfrm>
        </p:spPr>
        <p:txBody>
          <a:bodyPr/>
          <a:lstStyle/>
          <a:p>
            <a:pPr eaLnBrk="1" hangingPunct="1"/>
            <a:r>
              <a:rPr lang="en-US" sz="1800" b="1" dirty="0" smtClean="0"/>
              <a:t>If</a:t>
            </a:r>
            <a:r>
              <a:rPr lang="en-US" sz="1800" dirty="0" smtClean="0"/>
              <a:t> Y&gt;Yp, the per capita income level where it is feasible to achieve 100% on possibilities frontier (see graph)</a:t>
            </a:r>
          </a:p>
          <a:p>
            <a:pPr eaLnBrk="1" hangingPunct="1"/>
            <a:r>
              <a:rPr lang="en-US" sz="1800" b="1" dirty="0" smtClean="0"/>
              <a:t>And</a:t>
            </a:r>
            <a:r>
              <a:rPr lang="en-US" sz="1800" dirty="0" smtClean="0"/>
              <a:t> the country’s achievement on the indicator is less than 100%,</a:t>
            </a:r>
          </a:p>
          <a:p>
            <a:pPr eaLnBrk="1" hangingPunct="1"/>
            <a:r>
              <a:rPr lang="en-US" sz="1800" b="1" dirty="0" smtClean="0"/>
              <a:t>Then</a:t>
            </a:r>
            <a:r>
              <a:rPr lang="en-US" sz="1800" dirty="0" smtClean="0"/>
              <a:t> x% is adjusted: a penalty is subtracted from the achieved index value so that:</a:t>
            </a:r>
          </a:p>
          <a:p>
            <a:pPr lvl="1" eaLnBrk="1" hangingPunct="1"/>
            <a:r>
              <a:rPr lang="en-US" sz="1500" b="1" dirty="0" smtClean="0">
                <a:solidFill>
                  <a:srgbClr val="463E38"/>
                </a:solidFill>
              </a:rPr>
              <a:t>X* = (x% - penalty)/100%</a:t>
            </a:r>
          </a:p>
          <a:p>
            <a:pPr lvl="1" eaLnBrk="1" hangingPunct="1"/>
            <a:r>
              <a:rPr lang="en-US" sz="1500" b="1" dirty="0" smtClean="0">
                <a:solidFill>
                  <a:srgbClr val="463E38"/>
                </a:solidFill>
              </a:rPr>
              <a:t>The penalty increases by factor related to Yp as per capita income increases</a:t>
            </a:r>
          </a:p>
          <a:p>
            <a:pPr eaLnBrk="1" hangingPunct="1"/>
            <a:endParaRPr lang="en-US" sz="1800" dirty="0" smtClean="0"/>
          </a:p>
          <a:p>
            <a:endParaRPr lang="en-US" sz="2400" dirty="0" smtClean="0"/>
          </a:p>
        </p:txBody>
      </p:sp>
      <p:grpSp>
        <p:nvGrpSpPr>
          <p:cNvPr id="36870" name="Group 2"/>
          <p:cNvGrpSpPr>
            <a:grpSpLocks/>
          </p:cNvGrpSpPr>
          <p:nvPr/>
        </p:nvGrpSpPr>
        <p:grpSpPr bwMode="auto">
          <a:xfrm>
            <a:off x="228600" y="2133600"/>
            <a:ext cx="4511675" cy="3886200"/>
            <a:chOff x="1584" y="1224"/>
            <a:chExt cx="8880" cy="5580"/>
          </a:xfrm>
        </p:grpSpPr>
        <p:sp>
          <p:nvSpPr>
            <p:cNvPr id="36871" name="Rectangle 3"/>
            <p:cNvSpPr>
              <a:spLocks noChangeArrowheads="1"/>
            </p:cNvSpPr>
            <p:nvPr/>
          </p:nvSpPr>
          <p:spPr bwMode="auto">
            <a:xfrm>
              <a:off x="1584" y="1224"/>
              <a:ext cx="7950" cy="5580"/>
            </a:xfrm>
            <a:prstGeom prst="rect">
              <a:avLst/>
            </a:prstGeom>
            <a:solidFill>
              <a:srgbClr val="FFFFFF"/>
            </a:solidFill>
            <a:ln w="9525">
              <a:solidFill>
                <a:srgbClr val="000000"/>
              </a:solidFill>
              <a:miter lim="800000"/>
              <a:headEnd/>
              <a:tailEnd/>
            </a:ln>
          </p:spPr>
          <p:txBody>
            <a:bodyPr/>
            <a:lstStyle/>
            <a:p>
              <a:endParaRPr lang="en-US" dirty="0"/>
            </a:p>
          </p:txBody>
        </p:sp>
        <p:sp>
          <p:nvSpPr>
            <p:cNvPr id="36872" name="Line 4"/>
            <p:cNvSpPr>
              <a:spLocks noChangeShapeType="1"/>
            </p:cNvSpPr>
            <p:nvPr/>
          </p:nvSpPr>
          <p:spPr bwMode="auto">
            <a:xfrm>
              <a:off x="3744" y="1584"/>
              <a:ext cx="0" cy="4320"/>
            </a:xfrm>
            <a:prstGeom prst="line">
              <a:avLst/>
            </a:prstGeom>
            <a:noFill/>
            <a:ln w="9525">
              <a:solidFill>
                <a:srgbClr val="000000"/>
              </a:solidFill>
              <a:round/>
              <a:headEnd/>
              <a:tailEnd/>
            </a:ln>
          </p:spPr>
          <p:txBody>
            <a:bodyPr/>
            <a:lstStyle/>
            <a:p>
              <a:endParaRPr lang="en-US" dirty="0"/>
            </a:p>
          </p:txBody>
        </p:sp>
        <p:sp>
          <p:nvSpPr>
            <p:cNvPr id="36873" name="Line 5"/>
            <p:cNvSpPr>
              <a:spLocks noChangeShapeType="1"/>
            </p:cNvSpPr>
            <p:nvPr/>
          </p:nvSpPr>
          <p:spPr bwMode="auto">
            <a:xfrm>
              <a:off x="3744" y="5904"/>
              <a:ext cx="6720" cy="0"/>
            </a:xfrm>
            <a:prstGeom prst="line">
              <a:avLst/>
            </a:prstGeom>
            <a:noFill/>
            <a:ln w="9525">
              <a:solidFill>
                <a:srgbClr val="000000"/>
              </a:solidFill>
              <a:round/>
              <a:headEnd/>
              <a:tailEnd/>
            </a:ln>
          </p:spPr>
          <p:txBody>
            <a:bodyPr/>
            <a:lstStyle/>
            <a:p>
              <a:endParaRPr lang="en-US" dirty="0"/>
            </a:p>
          </p:txBody>
        </p:sp>
        <p:sp>
          <p:nvSpPr>
            <p:cNvPr id="36874" name="Text Box 6"/>
            <p:cNvSpPr txBox="1">
              <a:spLocks noChangeArrowheads="1"/>
            </p:cNvSpPr>
            <p:nvPr/>
          </p:nvSpPr>
          <p:spPr bwMode="auto">
            <a:xfrm>
              <a:off x="4584" y="6084"/>
              <a:ext cx="1800" cy="360"/>
            </a:xfrm>
            <a:prstGeom prst="rect">
              <a:avLst/>
            </a:prstGeom>
            <a:solidFill>
              <a:srgbClr val="FFFFFF"/>
            </a:solidFill>
            <a:ln w="9525">
              <a:noFill/>
              <a:miter lim="800000"/>
              <a:headEnd/>
              <a:tailEnd/>
            </a:ln>
          </p:spPr>
          <p:txBody>
            <a:bodyPr lIns="0" tIns="0" rIns="0" bIns="0"/>
            <a:lstStyle/>
            <a:p>
              <a:pPr>
                <a:spcAft>
                  <a:spcPts val="1000"/>
                </a:spcAft>
              </a:pPr>
              <a:r>
                <a:rPr lang="en-US" sz="1100" dirty="0">
                  <a:latin typeface="Calibri" pitchFamily="34" charset="0"/>
                </a:rPr>
                <a:t>GNP per capita</a:t>
              </a:r>
              <a:endParaRPr lang="en-US" dirty="0"/>
            </a:p>
          </p:txBody>
        </p:sp>
        <p:sp>
          <p:nvSpPr>
            <p:cNvPr id="36875" name="Text Box 7"/>
            <p:cNvSpPr txBox="1">
              <a:spLocks noChangeArrowheads="1"/>
            </p:cNvSpPr>
            <p:nvPr/>
          </p:nvSpPr>
          <p:spPr bwMode="auto">
            <a:xfrm>
              <a:off x="1704" y="3024"/>
              <a:ext cx="1980" cy="1080"/>
            </a:xfrm>
            <a:prstGeom prst="rect">
              <a:avLst/>
            </a:prstGeom>
            <a:solidFill>
              <a:srgbClr val="FFFFFF"/>
            </a:solidFill>
            <a:ln w="9525">
              <a:noFill/>
              <a:miter lim="800000"/>
              <a:headEnd/>
              <a:tailEnd/>
            </a:ln>
          </p:spPr>
          <p:txBody>
            <a:bodyPr lIns="0" tIns="0" rIns="0" bIns="0"/>
            <a:lstStyle/>
            <a:p>
              <a:pPr>
                <a:spcAft>
                  <a:spcPts val="1000"/>
                </a:spcAft>
              </a:pPr>
              <a:r>
                <a:rPr lang="en-US" sz="1100" dirty="0">
                  <a:latin typeface="Calibri" pitchFamily="34" charset="0"/>
                </a:rPr>
                <a:t>% Achievement on Rights Indicator</a:t>
              </a:r>
              <a:endParaRPr lang="en-US" dirty="0"/>
            </a:p>
          </p:txBody>
        </p:sp>
        <p:sp>
          <p:nvSpPr>
            <p:cNvPr id="36876" name="Text Box 8"/>
            <p:cNvSpPr txBox="1">
              <a:spLocks noChangeArrowheads="1"/>
            </p:cNvSpPr>
            <p:nvPr/>
          </p:nvSpPr>
          <p:spPr bwMode="auto">
            <a:xfrm>
              <a:off x="3084" y="1584"/>
              <a:ext cx="480" cy="360"/>
            </a:xfrm>
            <a:prstGeom prst="rect">
              <a:avLst/>
            </a:prstGeom>
            <a:solidFill>
              <a:srgbClr val="FFFFFF"/>
            </a:solidFill>
            <a:ln w="9525">
              <a:noFill/>
              <a:miter lim="800000"/>
              <a:headEnd/>
              <a:tailEnd/>
            </a:ln>
          </p:spPr>
          <p:txBody>
            <a:bodyPr lIns="0" tIns="0" rIns="0" bIns="0"/>
            <a:lstStyle/>
            <a:p>
              <a:pPr>
                <a:spcAft>
                  <a:spcPts val="1000"/>
                </a:spcAft>
              </a:pPr>
              <a:r>
                <a:rPr lang="en-US" sz="1100" dirty="0">
                  <a:latin typeface="Calibri" pitchFamily="34" charset="0"/>
                </a:rPr>
                <a:t>100</a:t>
              </a:r>
              <a:endParaRPr lang="en-US" dirty="0"/>
            </a:p>
          </p:txBody>
        </p:sp>
        <p:sp>
          <p:nvSpPr>
            <p:cNvPr id="36877" name="Text Box 9"/>
            <p:cNvSpPr txBox="1">
              <a:spLocks noChangeArrowheads="1"/>
            </p:cNvSpPr>
            <p:nvPr/>
          </p:nvSpPr>
          <p:spPr bwMode="auto">
            <a:xfrm>
              <a:off x="3264" y="5724"/>
              <a:ext cx="240" cy="360"/>
            </a:xfrm>
            <a:prstGeom prst="rect">
              <a:avLst/>
            </a:prstGeom>
            <a:solidFill>
              <a:srgbClr val="FFFFFF"/>
            </a:solidFill>
            <a:ln w="9525">
              <a:noFill/>
              <a:miter lim="800000"/>
              <a:headEnd/>
              <a:tailEnd/>
            </a:ln>
          </p:spPr>
          <p:txBody>
            <a:bodyPr lIns="0" tIns="0" rIns="0" bIns="0"/>
            <a:lstStyle/>
            <a:p>
              <a:pPr>
                <a:spcAft>
                  <a:spcPts val="1000"/>
                </a:spcAft>
              </a:pPr>
              <a:r>
                <a:rPr lang="en-US" sz="1100" dirty="0">
                  <a:latin typeface="Times New Roman" pitchFamily="18" charset="0"/>
                </a:rPr>
                <a:t>0</a:t>
              </a:r>
              <a:endParaRPr lang="en-US" dirty="0"/>
            </a:p>
          </p:txBody>
        </p:sp>
        <p:sp>
          <p:nvSpPr>
            <p:cNvPr id="36878" name="Text Box 10"/>
            <p:cNvSpPr txBox="1">
              <a:spLocks noChangeArrowheads="1"/>
            </p:cNvSpPr>
            <p:nvPr/>
          </p:nvSpPr>
          <p:spPr bwMode="auto">
            <a:xfrm>
              <a:off x="3669" y="5964"/>
              <a:ext cx="240" cy="360"/>
            </a:xfrm>
            <a:prstGeom prst="rect">
              <a:avLst/>
            </a:prstGeom>
            <a:solidFill>
              <a:srgbClr val="FFFFFF"/>
            </a:solidFill>
            <a:ln w="9525">
              <a:noFill/>
              <a:miter lim="800000"/>
              <a:headEnd/>
              <a:tailEnd/>
            </a:ln>
          </p:spPr>
          <p:txBody>
            <a:bodyPr lIns="0" tIns="0" rIns="0" bIns="0"/>
            <a:lstStyle/>
            <a:p>
              <a:pPr>
                <a:spcAft>
                  <a:spcPts val="1000"/>
                </a:spcAft>
              </a:pPr>
              <a:r>
                <a:rPr lang="en-US" sz="1100" dirty="0">
                  <a:latin typeface="Times New Roman" pitchFamily="18" charset="0"/>
                </a:rPr>
                <a:t>0</a:t>
              </a:r>
              <a:endParaRPr lang="en-US" dirty="0"/>
            </a:p>
          </p:txBody>
        </p:sp>
        <p:sp>
          <p:nvSpPr>
            <p:cNvPr id="36879" name="Line 11"/>
            <p:cNvSpPr>
              <a:spLocks noChangeShapeType="1"/>
            </p:cNvSpPr>
            <p:nvPr/>
          </p:nvSpPr>
          <p:spPr bwMode="auto">
            <a:xfrm>
              <a:off x="3609" y="3789"/>
              <a:ext cx="240" cy="0"/>
            </a:xfrm>
            <a:prstGeom prst="line">
              <a:avLst/>
            </a:prstGeom>
            <a:noFill/>
            <a:ln w="9525">
              <a:solidFill>
                <a:srgbClr val="000000"/>
              </a:solidFill>
              <a:round/>
              <a:headEnd/>
              <a:tailEnd/>
            </a:ln>
          </p:spPr>
          <p:txBody>
            <a:bodyPr/>
            <a:lstStyle/>
            <a:p>
              <a:endParaRPr lang="en-US" dirty="0"/>
            </a:p>
          </p:txBody>
        </p:sp>
        <p:sp>
          <p:nvSpPr>
            <p:cNvPr id="36880" name="Line 12"/>
            <p:cNvSpPr>
              <a:spLocks noChangeShapeType="1"/>
            </p:cNvSpPr>
            <p:nvPr/>
          </p:nvSpPr>
          <p:spPr bwMode="auto">
            <a:xfrm>
              <a:off x="3624" y="1749"/>
              <a:ext cx="240" cy="0"/>
            </a:xfrm>
            <a:prstGeom prst="line">
              <a:avLst/>
            </a:prstGeom>
            <a:noFill/>
            <a:ln w="9525">
              <a:solidFill>
                <a:srgbClr val="000000"/>
              </a:solidFill>
              <a:round/>
              <a:headEnd/>
              <a:tailEnd/>
            </a:ln>
          </p:spPr>
          <p:txBody>
            <a:bodyPr/>
            <a:lstStyle/>
            <a:p>
              <a:endParaRPr lang="en-US" dirty="0"/>
            </a:p>
          </p:txBody>
        </p:sp>
        <p:sp>
          <p:nvSpPr>
            <p:cNvPr id="36881" name="Line 13"/>
            <p:cNvSpPr>
              <a:spLocks noChangeShapeType="1"/>
            </p:cNvSpPr>
            <p:nvPr/>
          </p:nvSpPr>
          <p:spPr bwMode="auto">
            <a:xfrm>
              <a:off x="3624" y="5904"/>
              <a:ext cx="240" cy="0"/>
            </a:xfrm>
            <a:prstGeom prst="line">
              <a:avLst/>
            </a:prstGeom>
            <a:noFill/>
            <a:ln w="9525">
              <a:solidFill>
                <a:srgbClr val="000000"/>
              </a:solidFill>
              <a:round/>
              <a:headEnd/>
              <a:tailEnd/>
            </a:ln>
          </p:spPr>
          <p:txBody>
            <a:bodyPr/>
            <a:lstStyle/>
            <a:p>
              <a:endParaRPr lang="en-US" dirty="0"/>
            </a:p>
          </p:txBody>
        </p:sp>
        <p:sp>
          <p:nvSpPr>
            <p:cNvPr id="36882" name="Text Box 14"/>
            <p:cNvSpPr txBox="1">
              <a:spLocks noChangeArrowheads="1"/>
            </p:cNvSpPr>
            <p:nvPr/>
          </p:nvSpPr>
          <p:spPr bwMode="auto">
            <a:xfrm>
              <a:off x="3264" y="3609"/>
              <a:ext cx="360" cy="360"/>
            </a:xfrm>
            <a:prstGeom prst="rect">
              <a:avLst/>
            </a:prstGeom>
            <a:solidFill>
              <a:srgbClr val="FFFFFF"/>
            </a:solidFill>
            <a:ln w="9525">
              <a:noFill/>
              <a:miter lim="800000"/>
              <a:headEnd/>
              <a:tailEnd/>
            </a:ln>
          </p:spPr>
          <p:txBody>
            <a:bodyPr lIns="0" tIns="0" rIns="0" bIns="0"/>
            <a:lstStyle/>
            <a:p>
              <a:pPr>
                <a:spcAft>
                  <a:spcPts val="1000"/>
                </a:spcAft>
              </a:pPr>
              <a:r>
                <a:rPr lang="en-US" sz="1100" dirty="0">
                  <a:latin typeface="Calibri" pitchFamily="34" charset="0"/>
                </a:rPr>
                <a:t>50</a:t>
              </a:r>
              <a:endParaRPr lang="en-US" dirty="0"/>
            </a:p>
          </p:txBody>
        </p:sp>
        <p:sp>
          <p:nvSpPr>
            <p:cNvPr id="36883" name="Freeform 15"/>
            <p:cNvSpPr>
              <a:spLocks/>
            </p:cNvSpPr>
            <p:nvPr/>
          </p:nvSpPr>
          <p:spPr bwMode="auto">
            <a:xfrm>
              <a:off x="4464" y="1734"/>
              <a:ext cx="5640" cy="3270"/>
            </a:xfrm>
            <a:custGeom>
              <a:avLst/>
              <a:gdLst>
                <a:gd name="T0" fmla="*/ 0 w 5640"/>
                <a:gd name="T1" fmla="*/ 3270 h 3270"/>
                <a:gd name="T2" fmla="*/ 600 w 5640"/>
                <a:gd name="T3" fmla="*/ 2190 h 3270"/>
                <a:gd name="T4" fmla="*/ 1320 w 5640"/>
                <a:gd name="T5" fmla="*/ 1110 h 3270"/>
                <a:gd name="T6" fmla="*/ 1800 w 5640"/>
                <a:gd name="T7" fmla="*/ 570 h 3270"/>
                <a:gd name="T8" fmla="*/ 2400 w 5640"/>
                <a:gd name="T9" fmla="*/ 210 h 3270"/>
                <a:gd name="T10" fmla="*/ 3120 w 5640"/>
                <a:gd name="T11" fmla="*/ 30 h 3270"/>
                <a:gd name="T12" fmla="*/ 5640 w 5640"/>
                <a:gd name="T13" fmla="*/ 30 h 3270"/>
                <a:gd name="T14" fmla="*/ 0 60000 65536"/>
                <a:gd name="T15" fmla="*/ 0 60000 65536"/>
                <a:gd name="T16" fmla="*/ 0 60000 65536"/>
                <a:gd name="T17" fmla="*/ 0 60000 65536"/>
                <a:gd name="T18" fmla="*/ 0 60000 65536"/>
                <a:gd name="T19" fmla="*/ 0 60000 65536"/>
                <a:gd name="T20" fmla="*/ 0 60000 65536"/>
                <a:gd name="T21" fmla="*/ 0 w 5640"/>
                <a:gd name="T22" fmla="*/ 0 h 3270"/>
                <a:gd name="T23" fmla="*/ 5640 w 5640"/>
                <a:gd name="T24" fmla="*/ 3270 h 3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0" h="3270">
                  <a:moveTo>
                    <a:pt x="0" y="3270"/>
                  </a:moveTo>
                  <a:cubicBezTo>
                    <a:pt x="190" y="2910"/>
                    <a:pt x="380" y="2550"/>
                    <a:pt x="600" y="2190"/>
                  </a:cubicBezTo>
                  <a:cubicBezTo>
                    <a:pt x="820" y="1830"/>
                    <a:pt x="1120" y="1380"/>
                    <a:pt x="1320" y="1110"/>
                  </a:cubicBezTo>
                  <a:cubicBezTo>
                    <a:pt x="1520" y="840"/>
                    <a:pt x="1620" y="720"/>
                    <a:pt x="1800" y="570"/>
                  </a:cubicBezTo>
                  <a:cubicBezTo>
                    <a:pt x="1980" y="420"/>
                    <a:pt x="2180" y="300"/>
                    <a:pt x="2400" y="210"/>
                  </a:cubicBezTo>
                  <a:cubicBezTo>
                    <a:pt x="2620" y="120"/>
                    <a:pt x="2580" y="60"/>
                    <a:pt x="3120" y="30"/>
                  </a:cubicBezTo>
                  <a:cubicBezTo>
                    <a:pt x="3660" y="0"/>
                    <a:pt x="4650" y="15"/>
                    <a:pt x="5640" y="30"/>
                  </a:cubicBezTo>
                </a:path>
              </a:pathLst>
            </a:custGeom>
            <a:noFill/>
            <a:ln w="28575">
              <a:solidFill>
                <a:srgbClr val="000000"/>
              </a:solidFill>
              <a:round/>
              <a:headEnd/>
              <a:tailEnd/>
            </a:ln>
          </p:spPr>
          <p:txBody>
            <a:bodyPr/>
            <a:lstStyle/>
            <a:p>
              <a:endParaRPr lang="en-US" dirty="0"/>
            </a:p>
          </p:txBody>
        </p:sp>
        <p:sp>
          <p:nvSpPr>
            <p:cNvPr id="36884" name="Line 16"/>
            <p:cNvSpPr>
              <a:spLocks noChangeShapeType="1"/>
            </p:cNvSpPr>
            <p:nvPr/>
          </p:nvSpPr>
          <p:spPr bwMode="auto">
            <a:xfrm>
              <a:off x="7584" y="1764"/>
              <a:ext cx="0" cy="4140"/>
            </a:xfrm>
            <a:prstGeom prst="line">
              <a:avLst/>
            </a:prstGeom>
            <a:noFill/>
            <a:ln w="9525">
              <a:solidFill>
                <a:srgbClr val="000000"/>
              </a:solidFill>
              <a:round/>
              <a:headEnd/>
              <a:tailEnd type="triangle" w="med" len="med"/>
            </a:ln>
          </p:spPr>
          <p:txBody>
            <a:bodyPr/>
            <a:lstStyle/>
            <a:p>
              <a:endParaRPr lang="en-US" dirty="0"/>
            </a:p>
          </p:txBody>
        </p:sp>
        <p:sp>
          <p:nvSpPr>
            <p:cNvPr id="36885" name="Oval 17"/>
            <p:cNvSpPr>
              <a:spLocks noChangeArrowheads="1"/>
            </p:cNvSpPr>
            <p:nvPr/>
          </p:nvSpPr>
          <p:spPr bwMode="auto">
            <a:xfrm>
              <a:off x="9084" y="2664"/>
              <a:ext cx="180" cy="180"/>
            </a:xfrm>
            <a:prstGeom prst="ellipse">
              <a:avLst/>
            </a:prstGeom>
            <a:solidFill>
              <a:srgbClr val="FFFFFF"/>
            </a:solidFill>
            <a:ln w="38100">
              <a:solidFill>
                <a:srgbClr val="000000"/>
              </a:solidFill>
              <a:round/>
              <a:headEnd/>
              <a:tailEnd/>
            </a:ln>
          </p:spPr>
          <p:txBody>
            <a:bodyPr/>
            <a:lstStyle/>
            <a:p>
              <a:endParaRPr lang="en-US" dirty="0"/>
            </a:p>
          </p:txBody>
        </p:sp>
        <p:sp>
          <p:nvSpPr>
            <p:cNvPr id="36886" name="Line 18"/>
            <p:cNvSpPr>
              <a:spLocks noChangeShapeType="1"/>
            </p:cNvSpPr>
            <p:nvPr/>
          </p:nvSpPr>
          <p:spPr bwMode="auto">
            <a:xfrm>
              <a:off x="9174" y="2679"/>
              <a:ext cx="0" cy="3240"/>
            </a:xfrm>
            <a:prstGeom prst="line">
              <a:avLst/>
            </a:prstGeom>
            <a:noFill/>
            <a:ln w="9525">
              <a:solidFill>
                <a:srgbClr val="000000"/>
              </a:solidFill>
              <a:round/>
              <a:headEnd/>
              <a:tailEnd type="triangle" w="med" len="med"/>
            </a:ln>
          </p:spPr>
          <p:txBody>
            <a:bodyPr/>
            <a:lstStyle/>
            <a:p>
              <a:endParaRPr lang="en-US" dirty="0"/>
            </a:p>
          </p:txBody>
        </p:sp>
        <p:sp>
          <p:nvSpPr>
            <p:cNvPr id="36887" name="Line 19"/>
            <p:cNvSpPr>
              <a:spLocks noChangeShapeType="1"/>
            </p:cNvSpPr>
            <p:nvPr/>
          </p:nvSpPr>
          <p:spPr bwMode="auto">
            <a:xfrm flipH="1">
              <a:off x="3729" y="2739"/>
              <a:ext cx="5400" cy="0"/>
            </a:xfrm>
            <a:prstGeom prst="line">
              <a:avLst/>
            </a:prstGeom>
            <a:noFill/>
            <a:ln w="9525">
              <a:solidFill>
                <a:srgbClr val="000000"/>
              </a:solidFill>
              <a:round/>
              <a:headEnd/>
              <a:tailEnd type="triangle" w="med" len="med"/>
            </a:ln>
          </p:spPr>
          <p:txBody>
            <a:bodyPr/>
            <a:lstStyle/>
            <a:p>
              <a:endParaRPr lang="en-US" dirty="0"/>
            </a:p>
          </p:txBody>
        </p:sp>
        <p:sp>
          <p:nvSpPr>
            <p:cNvPr id="36888" name="Text Box 20"/>
            <p:cNvSpPr txBox="1">
              <a:spLocks noChangeArrowheads="1"/>
            </p:cNvSpPr>
            <p:nvPr/>
          </p:nvSpPr>
          <p:spPr bwMode="auto">
            <a:xfrm>
              <a:off x="3369" y="2574"/>
              <a:ext cx="240" cy="360"/>
            </a:xfrm>
            <a:prstGeom prst="rect">
              <a:avLst/>
            </a:prstGeom>
            <a:solidFill>
              <a:srgbClr val="FFFFFF"/>
            </a:solidFill>
            <a:ln w="9525">
              <a:noFill/>
              <a:miter lim="800000"/>
              <a:headEnd/>
              <a:tailEnd/>
            </a:ln>
          </p:spPr>
          <p:txBody>
            <a:bodyPr lIns="0" tIns="0" rIns="0" bIns="0"/>
            <a:lstStyle/>
            <a:p>
              <a:pPr>
                <a:spcAft>
                  <a:spcPts val="1000"/>
                </a:spcAft>
              </a:pPr>
              <a:r>
                <a:rPr lang="en-US" sz="1100" dirty="0">
                  <a:latin typeface="Calibri" pitchFamily="34" charset="0"/>
                </a:rPr>
                <a:t>x</a:t>
              </a:r>
              <a:endParaRPr lang="en-US" dirty="0"/>
            </a:p>
          </p:txBody>
        </p:sp>
        <p:sp>
          <p:nvSpPr>
            <p:cNvPr id="36889" name="Text Box 21"/>
            <p:cNvSpPr txBox="1">
              <a:spLocks noChangeArrowheads="1"/>
            </p:cNvSpPr>
            <p:nvPr/>
          </p:nvSpPr>
          <p:spPr bwMode="auto">
            <a:xfrm>
              <a:off x="7464" y="5904"/>
              <a:ext cx="240" cy="360"/>
            </a:xfrm>
            <a:prstGeom prst="rect">
              <a:avLst/>
            </a:prstGeom>
            <a:solidFill>
              <a:srgbClr val="FFFFFF"/>
            </a:solidFill>
            <a:ln w="9525">
              <a:noFill/>
              <a:miter lim="800000"/>
              <a:headEnd/>
              <a:tailEnd/>
            </a:ln>
          </p:spPr>
          <p:txBody>
            <a:bodyPr lIns="0" tIns="0" rIns="0" bIns="0"/>
            <a:lstStyle/>
            <a:p>
              <a:pPr>
                <a:spcAft>
                  <a:spcPts val="1000"/>
                </a:spcAft>
              </a:pPr>
              <a:r>
                <a:rPr lang="en-US" sz="1100" dirty="0">
                  <a:latin typeface="Calibri" pitchFamily="34" charset="0"/>
                </a:rPr>
                <a:t>y</a:t>
              </a:r>
              <a:r>
                <a:rPr lang="en-US" sz="1100" baseline="-25000" dirty="0">
                  <a:latin typeface="Calibri" pitchFamily="34" charset="0"/>
                </a:rPr>
                <a:t>p</a:t>
              </a:r>
              <a:endParaRPr lang="en-US" dirty="0"/>
            </a:p>
          </p:txBody>
        </p:sp>
        <p:sp>
          <p:nvSpPr>
            <p:cNvPr id="36890" name="Text Box 22"/>
            <p:cNvSpPr txBox="1">
              <a:spLocks noChangeArrowheads="1"/>
            </p:cNvSpPr>
            <p:nvPr/>
          </p:nvSpPr>
          <p:spPr bwMode="auto">
            <a:xfrm>
              <a:off x="9099" y="5889"/>
              <a:ext cx="240" cy="360"/>
            </a:xfrm>
            <a:prstGeom prst="rect">
              <a:avLst/>
            </a:prstGeom>
            <a:solidFill>
              <a:srgbClr val="FFFFFF"/>
            </a:solidFill>
            <a:ln w="9525">
              <a:noFill/>
              <a:miter lim="800000"/>
              <a:headEnd/>
              <a:tailEnd/>
            </a:ln>
          </p:spPr>
          <p:txBody>
            <a:bodyPr lIns="0" tIns="0" rIns="0" bIns="0"/>
            <a:lstStyle/>
            <a:p>
              <a:pPr>
                <a:spcAft>
                  <a:spcPts val="1000"/>
                </a:spcAft>
              </a:pPr>
              <a:r>
                <a:rPr lang="en-US" sz="1100" dirty="0">
                  <a:latin typeface="Calibri" pitchFamily="34" charset="0"/>
                </a:rPr>
                <a:t>y</a:t>
              </a:r>
              <a:endParaRPr lang="en-US" dirty="0"/>
            </a:p>
          </p:txBody>
        </p:sp>
        <p:sp>
          <p:nvSpPr>
            <p:cNvPr id="36891" name="Text Box 23"/>
            <p:cNvSpPr txBox="1">
              <a:spLocks noChangeArrowheads="1"/>
            </p:cNvSpPr>
            <p:nvPr/>
          </p:nvSpPr>
          <p:spPr bwMode="auto">
            <a:xfrm>
              <a:off x="4584" y="1880"/>
              <a:ext cx="1650" cy="295"/>
            </a:xfrm>
            <a:prstGeom prst="rect">
              <a:avLst/>
            </a:prstGeom>
            <a:solidFill>
              <a:srgbClr val="FFFFFF"/>
            </a:solidFill>
            <a:ln w="9525">
              <a:noFill/>
              <a:miter lim="800000"/>
              <a:headEnd/>
              <a:tailEnd/>
            </a:ln>
          </p:spPr>
          <p:txBody>
            <a:bodyPr lIns="0" tIns="0" rIns="0" bIns="0"/>
            <a:lstStyle/>
            <a:p>
              <a:pPr>
                <a:spcAft>
                  <a:spcPts val="1000"/>
                </a:spcAft>
              </a:pPr>
              <a:r>
                <a:rPr lang="en-US" sz="1000" dirty="0">
                  <a:latin typeface="Calibri" pitchFamily="34" charset="0"/>
                </a:rPr>
                <a:t>Frontier=100%</a:t>
              </a:r>
              <a:endParaRPr lang="en-US" dirty="0"/>
            </a:p>
          </p:txBody>
        </p:sp>
        <p:sp>
          <p:nvSpPr>
            <p:cNvPr id="36892" name="Freeform 24"/>
            <p:cNvSpPr>
              <a:spLocks/>
            </p:cNvSpPr>
            <p:nvPr/>
          </p:nvSpPr>
          <p:spPr bwMode="auto">
            <a:xfrm>
              <a:off x="5664" y="1284"/>
              <a:ext cx="1920" cy="630"/>
            </a:xfrm>
            <a:custGeom>
              <a:avLst/>
              <a:gdLst>
                <a:gd name="T0" fmla="*/ 0 w 1920"/>
                <a:gd name="T1" fmla="*/ 630 h 630"/>
                <a:gd name="T2" fmla="*/ 720 w 1920"/>
                <a:gd name="T3" fmla="*/ 90 h 630"/>
                <a:gd name="T4" fmla="*/ 1560 w 1920"/>
                <a:gd name="T5" fmla="*/ 90 h 630"/>
                <a:gd name="T6" fmla="*/ 1920 w 1920"/>
                <a:gd name="T7" fmla="*/ 450 h 630"/>
                <a:gd name="T8" fmla="*/ 0 60000 65536"/>
                <a:gd name="T9" fmla="*/ 0 60000 65536"/>
                <a:gd name="T10" fmla="*/ 0 60000 65536"/>
                <a:gd name="T11" fmla="*/ 0 60000 65536"/>
                <a:gd name="T12" fmla="*/ 0 w 1920"/>
                <a:gd name="T13" fmla="*/ 0 h 630"/>
                <a:gd name="T14" fmla="*/ 1920 w 1920"/>
                <a:gd name="T15" fmla="*/ 630 h 630"/>
              </a:gdLst>
              <a:ahLst/>
              <a:cxnLst>
                <a:cxn ang="T8">
                  <a:pos x="T0" y="T1"/>
                </a:cxn>
                <a:cxn ang="T9">
                  <a:pos x="T2" y="T3"/>
                </a:cxn>
                <a:cxn ang="T10">
                  <a:pos x="T4" y="T5"/>
                </a:cxn>
                <a:cxn ang="T11">
                  <a:pos x="T6" y="T7"/>
                </a:cxn>
              </a:cxnLst>
              <a:rect l="T12" t="T13" r="T14" b="T15"/>
              <a:pathLst>
                <a:path w="1920" h="630">
                  <a:moveTo>
                    <a:pt x="0" y="630"/>
                  </a:moveTo>
                  <a:cubicBezTo>
                    <a:pt x="230" y="405"/>
                    <a:pt x="460" y="180"/>
                    <a:pt x="720" y="90"/>
                  </a:cubicBezTo>
                  <a:cubicBezTo>
                    <a:pt x="980" y="0"/>
                    <a:pt x="1360" y="30"/>
                    <a:pt x="1560" y="90"/>
                  </a:cubicBezTo>
                  <a:cubicBezTo>
                    <a:pt x="1760" y="150"/>
                    <a:pt x="1840" y="300"/>
                    <a:pt x="1920" y="450"/>
                  </a:cubicBezTo>
                </a:path>
              </a:pathLst>
            </a:custGeom>
            <a:noFill/>
            <a:ln w="9525">
              <a:solidFill>
                <a:srgbClr val="000000"/>
              </a:solidFill>
              <a:round/>
              <a:headEnd/>
              <a:tailEnd type="triangle" w="med" len="med"/>
            </a:ln>
          </p:spPr>
          <p:txBody>
            <a:bodyPr/>
            <a:lstStyle/>
            <a:p>
              <a:endParaRPr lang="en-US" dirty="0"/>
            </a:p>
          </p:txBody>
        </p:sp>
      </p:grpSp>
      <p:sp>
        <p:nvSpPr>
          <p:cNvPr id="29" name="Date Placeholder 28"/>
          <p:cNvSpPr>
            <a:spLocks noGrp="1"/>
          </p:cNvSpPr>
          <p:nvPr>
            <p:ph type="dt" sz="half" idx="10"/>
          </p:nvPr>
        </p:nvSpPr>
        <p:spPr/>
        <p:txBody>
          <a:bodyPr/>
          <a:lstStyle/>
          <a:p>
            <a:pPr>
              <a:defRPr/>
            </a:pPr>
            <a:endParaRPr lang="en-US" dirty="0"/>
          </a:p>
        </p:txBody>
      </p:sp>
      <p:sp>
        <p:nvSpPr>
          <p:cNvPr id="30" name="Footer Placeholder 29"/>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General Approach</a:t>
            </a:r>
            <a:endParaRPr lang="en-US" dirty="0"/>
          </a:p>
        </p:txBody>
      </p:sp>
      <p:sp>
        <p:nvSpPr>
          <p:cNvPr id="17411" name="Content Placeholder 2"/>
          <p:cNvSpPr>
            <a:spLocks noGrp="1"/>
          </p:cNvSpPr>
          <p:nvPr>
            <p:ph sz="quarter" idx="1"/>
          </p:nvPr>
        </p:nvSpPr>
        <p:spPr>
          <a:xfrm>
            <a:off x="301625" y="1527175"/>
            <a:ext cx="8504238" cy="4572000"/>
          </a:xfrm>
        </p:spPr>
        <p:txBody>
          <a:bodyPr/>
          <a:lstStyle/>
          <a:p>
            <a:endParaRPr lang="en-US" dirty="0" smtClean="0"/>
          </a:p>
          <a:p>
            <a:r>
              <a:rPr lang="en-US" dirty="0" smtClean="0"/>
              <a:t>Principle of progressive realization</a:t>
            </a:r>
            <a:r>
              <a:rPr lang="en-US" dirty="0" smtClean="0">
                <a:sym typeface="Wingdings" pitchFamily="2" charset="2"/>
              </a:rPr>
              <a:t>countries commit </a:t>
            </a:r>
            <a:r>
              <a:rPr lang="en-US" dirty="0" smtClean="0"/>
              <a:t>maximum of available resources to fulfill economic and social rights.</a:t>
            </a:r>
          </a:p>
          <a:p>
            <a:endParaRPr lang="en-US" dirty="0" smtClean="0"/>
          </a:p>
          <a:p>
            <a:r>
              <a:rPr lang="en-US" dirty="0" smtClean="0"/>
              <a:t>Zi = right enjoyment level / state obligation level</a:t>
            </a:r>
          </a:p>
          <a:p>
            <a:pPr lvl="2"/>
            <a:r>
              <a:rPr lang="en-US" dirty="0" smtClean="0"/>
              <a:t>Socio-economic indicators assess enjoyment</a:t>
            </a:r>
          </a:p>
          <a:p>
            <a:pPr lvl="2"/>
            <a:r>
              <a:rPr lang="en-US" dirty="0" smtClean="0"/>
              <a:t>Achievement Possibility Frontiers assess state capacity</a:t>
            </a:r>
          </a:p>
          <a:p>
            <a:endParaRPr lang="en-US" dirty="0" smtClean="0"/>
          </a:p>
          <a:p>
            <a:pPr lvl="1">
              <a:buNone/>
            </a:pPr>
            <a:endParaRPr lang="en-US" dirty="0" smtClean="0">
              <a:solidFill>
                <a:srgbClr val="71481C"/>
              </a:solidFill>
            </a:endParaRPr>
          </a:p>
          <a:p>
            <a:endParaRPr lang="en-US" baseline="30000" dirty="0" smtClean="0">
              <a:solidFill>
                <a:srgbClr val="71481C"/>
              </a:solidFill>
            </a:endParaRPr>
          </a:p>
          <a:p>
            <a:pPr lvl="1"/>
            <a:endParaRPr lang="en-US" baseline="30000" dirty="0" smtClean="0">
              <a:solidFill>
                <a:srgbClr val="71481C"/>
              </a:solidFill>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Rights Enjoyment</a:t>
            </a:r>
            <a:endParaRPr lang="en-US" dirty="0"/>
          </a:p>
        </p:txBody>
      </p:sp>
      <p:sp>
        <p:nvSpPr>
          <p:cNvPr id="3" name="Content Placeholder 2"/>
          <p:cNvSpPr>
            <a:spLocks noGrp="1"/>
          </p:cNvSpPr>
          <p:nvPr>
            <p:ph sz="quarter" idx="1"/>
          </p:nvPr>
        </p:nvSpPr>
        <p:spPr/>
        <p:txBody>
          <a:bodyPr/>
          <a:lstStyle/>
          <a:p>
            <a:r>
              <a:rPr lang="en-US" dirty="0" smtClean="0"/>
              <a:t>For each substantive right </a:t>
            </a:r>
          </a:p>
          <a:p>
            <a:pPr lvl="1"/>
            <a:r>
              <a:rPr lang="en-US" dirty="0" smtClean="0"/>
              <a:t> the right to food,</a:t>
            </a:r>
          </a:p>
          <a:p>
            <a:pPr lvl="1"/>
            <a:r>
              <a:rPr lang="en-US" dirty="0" smtClean="0"/>
              <a:t> right to adequate shelter, </a:t>
            </a:r>
          </a:p>
          <a:p>
            <a:pPr lvl="1"/>
            <a:r>
              <a:rPr lang="en-US" dirty="0" smtClean="0"/>
              <a:t>right to health care, </a:t>
            </a:r>
          </a:p>
          <a:p>
            <a:pPr lvl="1"/>
            <a:r>
              <a:rPr lang="en-US" dirty="0" smtClean="0"/>
              <a:t>right to education, </a:t>
            </a:r>
          </a:p>
          <a:p>
            <a:pPr lvl="1"/>
            <a:r>
              <a:rPr lang="en-US" dirty="0" smtClean="0"/>
              <a:t>Right to decent work, </a:t>
            </a:r>
          </a:p>
          <a:p>
            <a:pPr lvl="1"/>
            <a:r>
              <a:rPr lang="en-US" dirty="0" smtClean="0"/>
              <a:t>right to social security.</a:t>
            </a:r>
          </a:p>
          <a:p>
            <a:r>
              <a:rPr lang="en-US" dirty="0" smtClean="0"/>
              <a:t>Identify socio-economic indicators reflecting  relevant aspects of right</a:t>
            </a:r>
          </a:p>
          <a:p>
            <a:pPr lvl="1"/>
            <a:r>
              <a:rPr lang="en-US" dirty="0" smtClean="0"/>
              <a:t>Objective survey based data</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2900" b="1" dirty="0" smtClean="0">
                <a:solidFill>
                  <a:srgbClr val="7B9899"/>
                </a:solidFill>
                <a:latin typeface="Calibri" pitchFamily="34" charset="0"/>
              </a:rPr>
              <a:t>Achievement Possibilities Frontiers</a:t>
            </a:r>
            <a:r>
              <a:rPr lang="en-US" sz="2900" dirty="0" smtClean="0">
                <a:solidFill>
                  <a:srgbClr val="7B9899"/>
                </a:solidFill>
                <a:latin typeface="Calibri" pitchFamily="34" charset="0"/>
              </a:rPr>
              <a:t/>
            </a:r>
            <a:br>
              <a:rPr lang="en-US" sz="2900" dirty="0" smtClean="0">
                <a:solidFill>
                  <a:srgbClr val="7B9899"/>
                </a:solidFill>
                <a:latin typeface="Calibri" pitchFamily="34" charset="0"/>
              </a:rPr>
            </a:br>
            <a:endParaRPr lang="en-US" sz="1400" dirty="0" smtClean="0">
              <a:solidFill>
                <a:srgbClr val="7B9899"/>
              </a:solidFill>
              <a:latin typeface="Calibri" pitchFamily="34" charset="0"/>
            </a:endParaRPr>
          </a:p>
        </p:txBody>
      </p:sp>
      <p:pic>
        <p:nvPicPr>
          <p:cNvPr id="19460" name="Picture 3"/>
          <p:cNvPicPr>
            <a:picLocks noGrp="1" noChangeAspect="1" noChangeArrowheads="1"/>
          </p:cNvPicPr>
          <p:nvPr>
            <p:ph sz="quarter" idx="1"/>
          </p:nvPr>
        </p:nvPicPr>
        <p:blipFill>
          <a:blip r:embed="rId3" cstate="print"/>
          <a:srcRect/>
          <a:stretch>
            <a:fillRect/>
          </a:stretch>
        </p:blipFill>
        <p:spPr>
          <a:xfrm>
            <a:off x="762000" y="1600200"/>
            <a:ext cx="7618413" cy="4438650"/>
          </a:xfrm>
        </p:spPr>
      </p:pic>
      <p:cxnSp>
        <p:nvCxnSpPr>
          <p:cNvPr id="21" name="Straight Arrow Connector 20"/>
          <p:cNvCxnSpPr/>
          <p:nvPr/>
        </p:nvCxnSpPr>
        <p:spPr>
          <a:xfrm rot="5400000" flipH="1" flipV="1">
            <a:off x="2340769" y="5180806"/>
            <a:ext cx="609600" cy="1588"/>
          </a:xfrm>
          <a:prstGeom prst="straightConnector1">
            <a:avLst/>
          </a:prstGeom>
          <a:ln w="571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997869" y="4849019"/>
            <a:ext cx="1295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601913" y="4822825"/>
            <a:ext cx="87312" cy="539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464" name="TextBox 7"/>
          <p:cNvSpPr txBox="1">
            <a:spLocks noChangeArrowheads="1"/>
          </p:cNvSpPr>
          <p:nvPr/>
        </p:nvSpPr>
        <p:spPr bwMode="auto">
          <a:xfrm>
            <a:off x="1219200" y="2209800"/>
            <a:ext cx="6324600" cy="584200"/>
          </a:xfrm>
          <a:prstGeom prst="rect">
            <a:avLst/>
          </a:prstGeom>
          <a:solidFill>
            <a:schemeClr val="bg1"/>
          </a:solidFill>
          <a:ln w="9525">
            <a:noFill/>
            <a:miter lim="800000"/>
            <a:headEnd/>
            <a:tailEnd/>
          </a:ln>
        </p:spPr>
        <p:txBody>
          <a:bodyPr>
            <a:spAutoFit/>
          </a:bodyPr>
          <a:lstStyle/>
          <a:p>
            <a:pPr algn="ctr"/>
            <a:r>
              <a:rPr lang="en-US" sz="1600" dirty="0"/>
              <a:t>APF for Primary School Completion Rate</a:t>
            </a:r>
          </a:p>
          <a:p>
            <a:endParaRPr lang="en-US" sz="1600" dirty="0"/>
          </a:p>
        </p:txBody>
      </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01625" y="228600"/>
            <a:ext cx="8534400" cy="758825"/>
          </a:xfrm>
        </p:spPr>
        <p:txBody>
          <a:bodyPr>
            <a:noAutofit/>
          </a:bodyPr>
          <a:lstStyle/>
          <a:p>
            <a:pPr eaLnBrk="1" fontAlgn="auto" hangingPunct="1">
              <a:spcAft>
                <a:spcPts val="0"/>
              </a:spcAft>
              <a:defRPr/>
            </a:pPr>
            <a:r>
              <a:rPr lang="en-US" sz="2800" b="1" dirty="0" smtClean="0">
                <a:solidFill>
                  <a:schemeClr val="accent3">
                    <a:shade val="75000"/>
                  </a:schemeClr>
                </a:solidFill>
                <a:latin typeface="Calibri" pitchFamily="34" charset="0"/>
              </a:rPr>
              <a:t>Frontier Shapes and </a:t>
            </a:r>
            <a:br>
              <a:rPr lang="en-US" sz="2800" b="1" dirty="0" smtClean="0">
                <a:solidFill>
                  <a:schemeClr val="accent3">
                    <a:shade val="75000"/>
                  </a:schemeClr>
                </a:solidFill>
                <a:latin typeface="Calibri" pitchFamily="34" charset="0"/>
              </a:rPr>
            </a:br>
            <a:r>
              <a:rPr lang="en-US" sz="2800" b="1" dirty="0" smtClean="0">
                <a:solidFill>
                  <a:schemeClr val="accent3">
                    <a:shade val="75000"/>
                  </a:schemeClr>
                </a:solidFill>
                <a:latin typeface="Calibri" pitchFamily="34" charset="0"/>
              </a:rPr>
              <a:t>Plateau per capita GDP Level Differ</a:t>
            </a:r>
          </a:p>
        </p:txBody>
      </p:sp>
      <p:graphicFrame>
        <p:nvGraphicFramePr>
          <p:cNvPr id="1026" name="Object 3"/>
          <p:cNvGraphicFramePr>
            <a:graphicFrameLocks noChangeAspect="1"/>
          </p:cNvGraphicFramePr>
          <p:nvPr>
            <p:ph sz="half" idx="1"/>
          </p:nvPr>
        </p:nvGraphicFramePr>
        <p:xfrm>
          <a:off x="4572000" y="1676400"/>
          <a:ext cx="4038600" cy="2220913"/>
        </p:xfrm>
        <a:graphic>
          <a:graphicData uri="http://schemas.openxmlformats.org/presentationml/2006/ole">
            <p:oleObj spid="_x0000_s1026" name="Chart" r:id="rId4" imgW="8239225" imgH="4533804" progId="MSGraph.Chart.8">
              <p:embed followColorScheme="full"/>
            </p:oleObj>
          </a:graphicData>
        </a:graphic>
      </p:graphicFrame>
      <p:pic>
        <p:nvPicPr>
          <p:cNvPr id="1029" name="Picture 4"/>
          <p:cNvPicPr>
            <a:picLocks noGrp="1" noChangeAspect="1" noChangeArrowheads="1"/>
          </p:cNvPicPr>
          <p:nvPr>
            <p:ph sz="half" idx="2"/>
          </p:nvPr>
        </p:nvPicPr>
        <p:blipFill>
          <a:blip r:embed="rId5" cstate="print"/>
          <a:srcRect/>
          <a:stretch>
            <a:fillRect/>
          </a:stretch>
        </p:blipFill>
        <p:spPr>
          <a:xfrm>
            <a:off x="152400" y="1905000"/>
            <a:ext cx="4343400" cy="2590800"/>
          </a:xfrm>
        </p:spPr>
      </p:pic>
      <p:pic>
        <p:nvPicPr>
          <p:cNvPr id="1030" name="Picture 3"/>
          <p:cNvPicPr>
            <a:picLocks noChangeAspect="1" noChangeArrowheads="1"/>
          </p:cNvPicPr>
          <p:nvPr/>
        </p:nvPicPr>
        <p:blipFill>
          <a:blip r:embed="rId6" cstate="print"/>
          <a:srcRect/>
          <a:stretch>
            <a:fillRect/>
          </a:stretch>
        </p:blipFill>
        <p:spPr bwMode="auto">
          <a:xfrm>
            <a:off x="4648200" y="1828800"/>
            <a:ext cx="4267200" cy="26670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of the SERF Index</a:t>
            </a:r>
            <a:endParaRPr lang="en-US" dirty="0"/>
          </a:p>
        </p:txBody>
      </p:sp>
      <p:sp>
        <p:nvSpPr>
          <p:cNvPr id="3" name="Content Placeholder 2"/>
          <p:cNvSpPr>
            <a:spLocks noGrp="1"/>
          </p:cNvSpPr>
          <p:nvPr>
            <p:ph sz="quarter" idx="1"/>
          </p:nvPr>
        </p:nvSpPr>
        <p:spPr/>
        <p:txBody>
          <a:bodyPr/>
          <a:lstStyle/>
          <a:p>
            <a:endParaRPr lang="en-US" dirty="0"/>
          </a:p>
        </p:txBody>
      </p:sp>
      <p:grpSp>
        <p:nvGrpSpPr>
          <p:cNvPr id="62466" name="Group 2"/>
          <p:cNvGrpSpPr>
            <a:grpSpLocks/>
          </p:cNvGrpSpPr>
          <p:nvPr/>
        </p:nvGrpSpPr>
        <p:grpSpPr bwMode="auto">
          <a:xfrm>
            <a:off x="647700" y="2917825"/>
            <a:ext cx="5160963" cy="1120775"/>
            <a:chOff x="1020" y="4596"/>
            <a:chExt cx="8128" cy="1764"/>
          </a:xfrm>
        </p:grpSpPr>
        <p:sp>
          <p:nvSpPr>
            <p:cNvPr id="62467" name="Text Box 3"/>
            <p:cNvSpPr txBox="1">
              <a:spLocks noChangeArrowheads="1"/>
            </p:cNvSpPr>
            <p:nvPr/>
          </p:nvSpPr>
          <p:spPr bwMode="auto">
            <a:xfrm>
              <a:off x="7054" y="4704"/>
              <a:ext cx="2094" cy="1656"/>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Indicator Performance Score 2</a:t>
              </a: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8" name="Text Box 4"/>
            <p:cNvSpPr txBox="1">
              <a:spLocks noChangeArrowheads="1"/>
            </p:cNvSpPr>
            <p:nvPr/>
          </p:nvSpPr>
          <p:spPr bwMode="auto">
            <a:xfrm>
              <a:off x="4567" y="4596"/>
              <a:ext cx="1148" cy="766"/>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APF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9" name="Text Box 5"/>
            <p:cNvSpPr txBox="1">
              <a:spLocks noChangeArrowheads="1"/>
            </p:cNvSpPr>
            <p:nvPr/>
          </p:nvSpPr>
          <p:spPr bwMode="auto">
            <a:xfrm>
              <a:off x="1020" y="4872"/>
              <a:ext cx="2820" cy="756"/>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Arial Black" pitchFamily="34" charset="0"/>
                  <a:cs typeface="Arial" pitchFamily="34" charset="0"/>
                </a:rPr>
                <a:t>Indicator 2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70" name="AutoShape 6"/>
            <p:cNvSpPr>
              <a:spLocks noChangeArrowheads="1"/>
            </p:cNvSpPr>
            <p:nvPr/>
          </p:nvSpPr>
          <p:spPr bwMode="auto">
            <a:xfrm>
              <a:off x="3996" y="4930"/>
              <a:ext cx="2916" cy="432"/>
            </a:xfrm>
            <a:prstGeom prst="rightArrow">
              <a:avLst>
                <a:gd name="adj1" fmla="val 50000"/>
                <a:gd name="adj2" fmla="val 168750"/>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2471" name="Group 7"/>
          <p:cNvGrpSpPr>
            <a:grpSpLocks/>
          </p:cNvGrpSpPr>
          <p:nvPr/>
        </p:nvGrpSpPr>
        <p:grpSpPr bwMode="auto">
          <a:xfrm>
            <a:off x="647700" y="1965325"/>
            <a:ext cx="5160963" cy="892175"/>
            <a:chOff x="1020" y="3096"/>
            <a:chExt cx="8128" cy="1404"/>
          </a:xfrm>
          <a:solidFill>
            <a:schemeClr val="bg2"/>
          </a:solidFill>
        </p:grpSpPr>
        <p:sp>
          <p:nvSpPr>
            <p:cNvPr id="62472" name="Text Box 8"/>
            <p:cNvSpPr txBox="1">
              <a:spLocks noChangeArrowheads="1"/>
            </p:cNvSpPr>
            <p:nvPr/>
          </p:nvSpPr>
          <p:spPr bwMode="auto">
            <a:xfrm>
              <a:off x="1020" y="3468"/>
              <a:ext cx="2820" cy="75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Arial Black" pitchFamily="34" charset="0"/>
                  <a:cs typeface="Arial" pitchFamily="34" charset="0"/>
                </a:rPr>
                <a:t>Indicator 1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73" name="Text Box 9"/>
            <p:cNvSpPr txBox="1">
              <a:spLocks noChangeArrowheads="1"/>
            </p:cNvSpPr>
            <p:nvPr/>
          </p:nvSpPr>
          <p:spPr bwMode="auto">
            <a:xfrm>
              <a:off x="7036" y="3096"/>
              <a:ext cx="2112" cy="140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Indicator Performance Score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74" name="AutoShape 10"/>
            <p:cNvSpPr>
              <a:spLocks noChangeArrowheads="1"/>
            </p:cNvSpPr>
            <p:nvPr/>
          </p:nvSpPr>
          <p:spPr bwMode="auto">
            <a:xfrm>
              <a:off x="3996" y="3578"/>
              <a:ext cx="2916" cy="432"/>
            </a:xfrm>
            <a:prstGeom prst="rightArrow">
              <a:avLst>
                <a:gd name="adj1" fmla="val 50000"/>
                <a:gd name="adj2" fmla="val 168750"/>
              </a:avLst>
            </a:prstGeom>
            <a:solidFill>
              <a:schemeClr val="accent1"/>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62475" name="Text Box 11"/>
            <p:cNvSpPr txBox="1">
              <a:spLocks noChangeArrowheads="1"/>
            </p:cNvSpPr>
            <p:nvPr/>
          </p:nvSpPr>
          <p:spPr bwMode="auto">
            <a:xfrm>
              <a:off x="4567" y="3096"/>
              <a:ext cx="1148" cy="552"/>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APF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2476" name="Group 12"/>
          <p:cNvGrpSpPr>
            <a:grpSpLocks/>
          </p:cNvGrpSpPr>
          <p:nvPr/>
        </p:nvGrpSpPr>
        <p:grpSpPr bwMode="auto">
          <a:xfrm>
            <a:off x="5808663" y="2409825"/>
            <a:ext cx="3062287" cy="1079500"/>
            <a:chOff x="9148" y="3794"/>
            <a:chExt cx="4823" cy="1702"/>
          </a:xfrm>
        </p:grpSpPr>
        <p:sp>
          <p:nvSpPr>
            <p:cNvPr id="62477" name="Text Box 13"/>
            <p:cNvSpPr txBox="1">
              <a:spLocks noChangeArrowheads="1"/>
            </p:cNvSpPr>
            <p:nvPr/>
          </p:nvSpPr>
          <p:spPr bwMode="auto">
            <a:xfrm>
              <a:off x="11844" y="3794"/>
              <a:ext cx="2127" cy="1702"/>
            </a:xfrm>
            <a:prstGeom prst="rect">
              <a:avLst/>
            </a:prstGeom>
            <a:solidFill>
              <a:srgbClr val="D99594"/>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200" b="0" i="0" u="none" strike="noStrike" cap="none" normalizeH="0" baseline="0" dirty="0" smtClean="0">
                  <a:ln>
                    <a:noFill/>
                  </a:ln>
                  <a:solidFill>
                    <a:schemeClr val="tx1"/>
                  </a:solidFill>
                  <a:effectLst/>
                  <a:latin typeface="Arial Black" pitchFamily="34" charset="0"/>
                  <a:cs typeface="Arial" pitchFamily="34" charset="0"/>
                </a:rPr>
                <a:t>Right Index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2478" name="AutoShape 14"/>
            <p:cNvCxnSpPr>
              <a:cxnSpLocks noChangeShapeType="1"/>
              <a:stCxn id="62473" idx="3"/>
            </p:cNvCxnSpPr>
            <p:nvPr/>
          </p:nvCxnSpPr>
          <p:spPr bwMode="auto">
            <a:xfrm>
              <a:off x="9148" y="3798"/>
              <a:ext cx="2300" cy="606"/>
            </a:xfrm>
            <a:prstGeom prst="straightConnector1">
              <a:avLst/>
            </a:prstGeom>
            <a:noFill/>
            <a:ln w="38100">
              <a:solidFill>
                <a:srgbClr val="C0504D"/>
              </a:solidFill>
              <a:round/>
              <a:headEnd/>
              <a:tailEnd type="triangle" w="med" len="med"/>
            </a:ln>
            <a:effectLst/>
          </p:spPr>
        </p:cxnSp>
        <p:cxnSp>
          <p:nvCxnSpPr>
            <p:cNvPr id="62479" name="AutoShape 15"/>
            <p:cNvCxnSpPr>
              <a:cxnSpLocks noChangeShapeType="1"/>
            </p:cNvCxnSpPr>
            <p:nvPr/>
          </p:nvCxnSpPr>
          <p:spPr bwMode="auto">
            <a:xfrm flipV="1">
              <a:off x="9240" y="4704"/>
              <a:ext cx="2208" cy="792"/>
            </a:xfrm>
            <a:prstGeom prst="straightConnector1">
              <a:avLst/>
            </a:prstGeom>
            <a:noFill/>
            <a:ln w="38100">
              <a:solidFill>
                <a:srgbClr val="C0504D"/>
              </a:solidFill>
              <a:round/>
              <a:headEnd/>
              <a:tailEnd type="triangle" w="med" len="med"/>
            </a:ln>
          </p:spPr>
        </p:cxnSp>
        <p:sp>
          <p:nvSpPr>
            <p:cNvPr id="62480" name="Text Box 16"/>
            <p:cNvSpPr txBox="1">
              <a:spLocks noChangeArrowheads="1"/>
            </p:cNvSpPr>
            <p:nvPr/>
          </p:nvSpPr>
          <p:spPr bwMode="auto">
            <a:xfrm>
              <a:off x="9148" y="4320"/>
              <a:ext cx="1448" cy="610"/>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Average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2481" name="Group 17"/>
          <p:cNvGrpSpPr>
            <a:grpSpLocks/>
          </p:cNvGrpSpPr>
          <p:nvPr/>
        </p:nvGrpSpPr>
        <p:grpSpPr bwMode="auto">
          <a:xfrm>
            <a:off x="771525" y="4198938"/>
            <a:ext cx="8099425" cy="601662"/>
            <a:chOff x="1214" y="6612"/>
            <a:chExt cx="12757" cy="948"/>
          </a:xfrm>
        </p:grpSpPr>
        <p:sp>
          <p:nvSpPr>
            <p:cNvPr id="62482" name="Text Box 18"/>
            <p:cNvSpPr txBox="1">
              <a:spLocks noChangeArrowheads="1"/>
            </p:cNvSpPr>
            <p:nvPr/>
          </p:nvSpPr>
          <p:spPr bwMode="auto">
            <a:xfrm>
              <a:off x="10871" y="6612"/>
              <a:ext cx="3100" cy="948"/>
            </a:xfrm>
            <a:prstGeom prst="rect">
              <a:avLst/>
            </a:prstGeom>
            <a:solidFill>
              <a:srgbClr val="D99594"/>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600" b="1" i="0" u="none" strike="noStrike" cap="none" normalizeH="0" baseline="0" dirty="0" smtClean="0">
                  <a:ln>
                    <a:noFill/>
                  </a:ln>
                  <a:solidFill>
                    <a:schemeClr val="tx1"/>
                  </a:solidFill>
                  <a:effectLst/>
                  <a:latin typeface="Calibri" pitchFamily="34" charset="0"/>
                  <a:cs typeface="Arial" pitchFamily="34" charset="0"/>
                </a:rPr>
                <a:t>SERF Index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83" name="Text Box 19"/>
            <p:cNvSpPr txBox="1">
              <a:spLocks noChangeArrowheads="1"/>
            </p:cNvSpPr>
            <p:nvPr/>
          </p:nvSpPr>
          <p:spPr bwMode="auto">
            <a:xfrm>
              <a:off x="1214" y="6744"/>
              <a:ext cx="6556" cy="816"/>
            </a:xfrm>
            <a:prstGeom prst="rect">
              <a:avLst/>
            </a:prstGeom>
            <a:solidFill>
              <a:srgbClr val="E5B8B7"/>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Arial Black" pitchFamily="34" charset="0"/>
                  <a:cs typeface="Arial" pitchFamily="34" charset="0"/>
                </a:rPr>
                <a:t>Weighted Average of Right Indices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84" name="AutoShape 20"/>
            <p:cNvSpPr>
              <a:spLocks noChangeArrowheads="1"/>
            </p:cNvSpPr>
            <p:nvPr/>
          </p:nvSpPr>
          <p:spPr bwMode="auto">
            <a:xfrm>
              <a:off x="7884" y="6936"/>
              <a:ext cx="2916" cy="432"/>
            </a:xfrm>
            <a:prstGeom prst="rightArrow">
              <a:avLst>
                <a:gd name="adj1" fmla="val 50000"/>
                <a:gd name="adj2" fmla="val 168750"/>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grpSp>
      <p:sp>
        <p:nvSpPr>
          <p:cNvPr id="24" name="Date Placeholder 23"/>
          <p:cNvSpPr>
            <a:spLocks noGrp="1"/>
          </p:cNvSpPr>
          <p:nvPr>
            <p:ph type="dt" sz="half" idx="10"/>
          </p:nvPr>
        </p:nvSpPr>
        <p:spPr/>
        <p:txBody>
          <a:bodyPr/>
          <a:lstStyle/>
          <a:p>
            <a:pPr>
              <a:defRPr/>
            </a:pPr>
            <a:endParaRPr lang="en-US" dirty="0"/>
          </a:p>
        </p:txBody>
      </p:sp>
      <p:sp>
        <p:nvSpPr>
          <p:cNvPr id="25" name="Footer Placeholder 24"/>
          <p:cNvSpPr>
            <a:spLocks noGrp="1"/>
          </p:cNvSpPr>
          <p:nvPr>
            <p:ph type="ftr" sz="quarter" idx="11"/>
          </p:nvPr>
        </p:nvSpPr>
        <p:spPr/>
        <p:txBody>
          <a:bodyPr/>
          <a:lstStyle/>
          <a:p>
            <a:pPr>
              <a:defRPr/>
            </a:pPr>
            <a:r>
              <a:rPr lang="en-US" smtClean="0"/>
              <a:t>Social Watch International Assembly, July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471"/>
                                        </p:tgtEl>
                                        <p:attrNameLst>
                                          <p:attrName>style.visibility</p:attrName>
                                        </p:attrNameLst>
                                      </p:cBhvr>
                                      <p:to>
                                        <p:strVal val="visible"/>
                                      </p:to>
                                    </p:set>
                                    <p:animEffect transition="in" filter="dissolve">
                                      <p:cBhvr>
                                        <p:cTn id="7" dur="500"/>
                                        <p:tgtEl>
                                          <p:spTgt spid="624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2466"/>
                                        </p:tgtEl>
                                        <p:attrNameLst>
                                          <p:attrName>style.visibility</p:attrName>
                                        </p:attrNameLst>
                                      </p:cBhvr>
                                      <p:to>
                                        <p:strVal val="visible"/>
                                      </p:to>
                                    </p:set>
                                    <p:animEffect transition="in" filter="dissolve">
                                      <p:cBhvr>
                                        <p:cTn id="12" dur="500"/>
                                        <p:tgtEl>
                                          <p:spTgt spid="6246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2476"/>
                                        </p:tgtEl>
                                        <p:attrNameLst>
                                          <p:attrName>style.visibility</p:attrName>
                                        </p:attrNameLst>
                                      </p:cBhvr>
                                      <p:to>
                                        <p:strVal val="visible"/>
                                      </p:to>
                                    </p:set>
                                    <p:animEffect transition="in" filter="dissolve">
                                      <p:cBhvr>
                                        <p:cTn id="17" dur="500"/>
                                        <p:tgtEl>
                                          <p:spTgt spid="6247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2481"/>
                                        </p:tgtEl>
                                        <p:attrNameLst>
                                          <p:attrName>style.visibility</p:attrName>
                                        </p:attrNameLst>
                                      </p:cBhvr>
                                      <p:to>
                                        <p:strVal val="visible"/>
                                      </p:to>
                                    </p:set>
                                    <p:animEffect transition="in" filter="dissolve">
                                      <p:cBhvr>
                                        <p:cTn id="22" dur="500"/>
                                        <p:tgtEl>
                                          <p:spTgt spid="62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9205</TotalTime>
  <Words>5907</Words>
  <Application>Microsoft Office PowerPoint</Application>
  <PresentationFormat>On-screen Show (4:3)</PresentationFormat>
  <Paragraphs>734</Paragraphs>
  <Slides>49</Slides>
  <Notes>48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Civic</vt:lpstr>
      <vt:lpstr>Chart</vt:lpstr>
      <vt:lpstr>Microsoft Office Excel 97-2003 Worksheet</vt:lpstr>
      <vt:lpstr>   Social &amp; Economic Rights Fulfillment Index Holding Governments Accountable</vt:lpstr>
      <vt:lpstr>    The Economic &amp; Social Rights Empowerment Initiative www.serfindex.org</vt:lpstr>
      <vt:lpstr>The SERF Index Approach</vt:lpstr>
      <vt:lpstr>The SERF Index Methodology</vt:lpstr>
      <vt:lpstr>General Approach</vt:lpstr>
      <vt:lpstr>Measuring Rights Enjoyment</vt:lpstr>
      <vt:lpstr>Achievement Possibilities Frontiers </vt:lpstr>
      <vt:lpstr>Frontier Shapes and  Plateau per capita GDP Level Differ</vt:lpstr>
      <vt:lpstr>Construction of the SERF Index</vt:lpstr>
      <vt:lpstr>Core &amp; High Income Country SERF Indices</vt:lpstr>
      <vt:lpstr>Slide 11</vt:lpstr>
      <vt:lpstr>Mean Score on SERF Index</vt:lpstr>
      <vt:lpstr>Core SERF Index</vt:lpstr>
      <vt:lpstr>OECD High Income Country SERF Index</vt:lpstr>
      <vt:lpstr>Same SERF different HDI</vt:lpstr>
      <vt:lpstr>Historical SERF Index</vt:lpstr>
      <vt:lpstr>Historical SERF Index</vt:lpstr>
      <vt:lpstr>Slide 18</vt:lpstr>
      <vt:lpstr>Historical SERF Index</vt:lpstr>
      <vt:lpstr>Core Historical SERF</vt:lpstr>
      <vt:lpstr>Core Education Index Trends</vt:lpstr>
      <vt:lpstr>Core Health Index Trends</vt:lpstr>
      <vt:lpstr>Core Food Index Trends</vt:lpstr>
      <vt:lpstr>Core Housing Index Trends</vt:lpstr>
      <vt:lpstr>Core Work Index Trends</vt:lpstr>
      <vt:lpstr>Core SERF Trends</vt:lpstr>
      <vt:lpstr>High Income OECD Country SERF</vt:lpstr>
      <vt:lpstr>Wave 3 Origins to Wave 4 Destinations</vt:lpstr>
      <vt:lpstr>Application to the United States</vt:lpstr>
      <vt:lpstr>Slide 30</vt:lpstr>
      <vt:lpstr>ESRF Value by State</vt:lpstr>
      <vt:lpstr>Slide 32</vt:lpstr>
      <vt:lpstr>Right Component Index Ranges</vt:lpstr>
      <vt:lpstr>Incorporating Discrimination</vt:lpstr>
      <vt:lpstr>Taking Discrimination Into Account</vt:lpstr>
      <vt:lpstr>Sex Discrimination (ω=1)</vt:lpstr>
      <vt:lpstr>Sex Discrimination</vt:lpstr>
      <vt:lpstr>Racial/Ethnic Discrimination</vt:lpstr>
      <vt:lpstr>Racial/Ethnic Discrimination: Education</vt:lpstr>
      <vt:lpstr>Racial/Ethnic Discrimination:  Health</vt:lpstr>
      <vt:lpstr>Racial/Ethnic Discrimination:  Decent Work</vt:lpstr>
      <vt:lpstr>Racial/Ethnic Discrimination:  Social Security</vt:lpstr>
      <vt:lpstr>THANK YOU</vt:lpstr>
      <vt:lpstr>EXTRA SLIDES</vt:lpstr>
      <vt:lpstr>Wave 3 Origins to Wave 4 Destinations</vt:lpstr>
      <vt:lpstr>Core Countries</vt:lpstr>
      <vt:lpstr>High Income OECD Countries</vt:lpstr>
      <vt:lpstr>Formula F</vt:lpstr>
      <vt:lpstr>Adjustment for Countries Capable of Fulfilling Right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the Progressive Realization of Human Rights Obligations: An Index of Economic and Social Rights Fulfillment</dc:title>
  <dc:creator>sfukuda</dc:creator>
  <cp:lastModifiedBy>Susan M  Randolph</cp:lastModifiedBy>
  <cp:revision>622</cp:revision>
  <dcterms:created xsi:type="dcterms:W3CDTF">2008-05-05T13:17:44Z</dcterms:created>
  <dcterms:modified xsi:type="dcterms:W3CDTF">2011-07-12T05:49:45Z</dcterms:modified>
</cp:coreProperties>
</file>