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F28CB-3384-4B60-8502-09DD32DF0C66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850A7-004A-4F4E-87EB-F57CE6E00E88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0961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o.org/dyn/normlex/es/f?p=NORMLEXPUB:12100:0::NO:12100:P12100_INSTRUMENT_ID:3065524:NO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ilo.org/dyn/normlex/es/f?p=NORMLEXPUB:12100:0::NO:12100:P12100_INSTRUMENT_ID:312247:NO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Recomendación sobre los pisos de protección social, 2012 (núm. 202) </a:t>
            </a:r>
            <a:r>
              <a:rPr lang="es-UY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—, y al logro progresivo de niveles más elevados de protección (dimensión vertical), en el marco de sistemas de seguridad social integrados, según el </a:t>
            </a:r>
            <a:r>
              <a:rPr lang="es-UY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Convenio sobre la seguridad social (norma mínima), 1952 (núm. 102) </a:t>
            </a:r>
            <a:endParaRPr lang="es-UY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UY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Los pisos nacionales de protección social deberían comprender por lo menos estas cuatro garantías de seguridad social, según se definen a nivel nacional:</a:t>
            </a:r>
            <a:r>
              <a:rPr lang="es-UY" dirty="0" smtClean="0"/>
              <a:t/>
            </a:r>
            <a:br>
              <a:rPr lang="es-UY" dirty="0" smtClean="0"/>
            </a:br>
            <a:r>
              <a:rPr lang="es-UY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acceso a la atención de salud esencial, incluida la atención de la maternidad;</a:t>
            </a:r>
          </a:p>
          <a:p>
            <a:r>
              <a:rPr lang="es-UY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seguridad básica del ingreso para los niños, que asegure el acceso a la alimentación, la educación, los cuidados y cualesquiera otros bienes y servicios necesarios;</a:t>
            </a:r>
          </a:p>
          <a:p>
            <a:r>
              <a:rPr lang="es-UY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seguridad básica del ingreso para las personas en edad activa que no puedan obtener ingresos suficientes, en particular en caso de enfermedad, desempleo, maternidad e invalidez; y</a:t>
            </a:r>
          </a:p>
          <a:p>
            <a:r>
              <a:rPr lang="es-UY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seguridad básica del ingreso para las personas de edad.</a:t>
            </a:r>
          </a:p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850A7-004A-4F4E-87EB-F57CE6E00E88}" type="slidenum">
              <a:rPr lang="es-UY" smtClean="0"/>
              <a:t>3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00659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20644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31272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16539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80139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3912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4864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390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5863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3097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3032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8517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138FD-A3D3-4097-BD6A-2B55E97C3D0D}" type="datetimeFigureOut">
              <a:rPr lang="es-UY" smtClean="0"/>
              <a:t>06/09/2022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1C11D-69BD-4087-B8BA-DA90CFECAE8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83872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Y" b="1" dirty="0">
                <a:solidFill>
                  <a:schemeClr val="accent1">
                    <a:lumMod val="75000"/>
                  </a:schemeClr>
                </a:solidFill>
              </a:rPr>
              <a:t>La protección social desde los </a:t>
            </a:r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</a:rPr>
              <a:t>cuidados.</a:t>
            </a:r>
            <a:endParaRPr lang="es-UY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UY" dirty="0" err="1" smtClean="0">
                <a:solidFill>
                  <a:schemeClr val="accent1">
                    <a:lumMod val="75000"/>
                  </a:schemeClr>
                </a:solidFill>
              </a:rPr>
              <a:t>Ec</a:t>
            </a:r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. Soledad Salvador (CIEDUR)</a:t>
            </a: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Ciclo de conferencias “Fortalecer los cuidados y la seguridad social”.</a:t>
            </a: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7 de setiembre de 2022.</a:t>
            </a:r>
            <a:endParaRPr lang="es-UY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29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634141" y="908720"/>
            <a:ext cx="403244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3200" b="1" dirty="0" smtClean="0"/>
              <a:t>INSTITUCIONALIDAD</a:t>
            </a:r>
            <a:endParaRPr lang="es-UY" sz="3200" b="1" dirty="0"/>
          </a:p>
        </p:txBody>
      </p:sp>
      <p:sp>
        <p:nvSpPr>
          <p:cNvPr id="9" name="8 Rectángulo redondeado"/>
          <p:cNvSpPr/>
          <p:nvPr/>
        </p:nvSpPr>
        <p:spPr>
          <a:xfrm>
            <a:off x="4932040" y="908720"/>
            <a:ext cx="403769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3200" b="1" dirty="0" smtClean="0"/>
              <a:t>AMBITOS DE PARTICIPACIÓN</a:t>
            </a:r>
            <a:endParaRPr lang="es-UY" sz="320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899592" y="3573016"/>
            <a:ext cx="7560840" cy="216024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3200" dirty="0" smtClean="0">
                <a:solidFill>
                  <a:schemeClr val="accent1">
                    <a:lumMod val="75000"/>
                  </a:schemeClr>
                </a:solidFill>
              </a:rPr>
              <a:t>GARANTIZAR LAS PERSPECTIVAS DE DERECHOS HUMANOS Y GÉNERO</a:t>
            </a:r>
            <a:endParaRPr lang="es-UY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10 Rayo"/>
          <p:cNvSpPr/>
          <p:nvPr/>
        </p:nvSpPr>
        <p:spPr>
          <a:xfrm>
            <a:off x="1907704" y="2132856"/>
            <a:ext cx="1657061" cy="177849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2" name="11 Rayo"/>
          <p:cNvSpPr/>
          <p:nvPr/>
        </p:nvSpPr>
        <p:spPr>
          <a:xfrm flipH="1">
            <a:off x="5868143" y="2132856"/>
            <a:ext cx="1511291" cy="177849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0803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165478"/>
            <a:ext cx="3816424" cy="1133075"/>
          </a:xfrm>
        </p:spPr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Fundamentos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Elipse"/>
          <p:cNvSpPr/>
          <p:nvPr/>
        </p:nvSpPr>
        <p:spPr>
          <a:xfrm>
            <a:off x="1593663" y="1653586"/>
            <a:ext cx="6264695" cy="3168352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SOSTENIBILIDAD DE LA VIDA</a:t>
            </a:r>
          </a:p>
          <a:p>
            <a:pPr algn="ctr"/>
            <a:r>
              <a:rPr lang="es-UY" sz="2400" dirty="0" smtClean="0">
                <a:solidFill>
                  <a:schemeClr val="accent1">
                    <a:lumMod val="75000"/>
                  </a:schemeClr>
                </a:solidFill>
              </a:rPr>
              <a:t>(HUMANA Y ECOLÓGICA)</a:t>
            </a:r>
            <a:endParaRPr lang="es-UY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01160" y="1196752"/>
            <a:ext cx="4560143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r>
              <a:rPr lang="es-UY" sz="3200" b="1" dirty="0" smtClean="0">
                <a:solidFill>
                  <a:schemeClr val="accent4">
                    <a:lumMod val="75000"/>
                  </a:schemeClr>
                </a:solidFill>
              </a:rPr>
              <a:t>ENFOQUE FEMINISTA</a:t>
            </a:r>
            <a:endParaRPr lang="es-UY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 rot="19602250">
            <a:off x="342023" y="3549969"/>
            <a:ext cx="2477381" cy="1547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800" dirty="0" smtClean="0"/>
              <a:t>CUIDADOS</a:t>
            </a:r>
            <a:endParaRPr lang="es-UY" sz="28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475656" y="4795897"/>
            <a:ext cx="7560840" cy="206210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r>
              <a:rPr lang="es-UY" sz="3200" b="1" dirty="0" smtClean="0">
                <a:solidFill>
                  <a:schemeClr val="accent4">
                    <a:lumMod val="75000"/>
                  </a:schemeClr>
                </a:solidFill>
              </a:rPr>
              <a:t>        CAMBIO en las REGLAS de JUEGO del MERCADO LABORAL </a:t>
            </a:r>
            <a:r>
              <a:rPr lang="es-UY" sz="3200" dirty="0" smtClean="0">
                <a:solidFill>
                  <a:schemeClr val="accent4">
                    <a:lumMod val="75000"/>
                  </a:schemeClr>
                </a:solidFill>
              </a:rPr>
              <a:t>(organización y extensión de las jornadas y sistemas de reconocimiento y valoración)</a:t>
            </a:r>
            <a:endParaRPr lang="es-UY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66344" y="2323028"/>
            <a:ext cx="533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Y" sz="2400" b="1" dirty="0" smtClean="0">
                <a:solidFill>
                  <a:schemeClr val="accent4">
                    <a:lumMod val="75000"/>
                  </a:schemeClr>
                </a:solidFill>
              </a:rPr>
              <a:t>Centro </a:t>
            </a:r>
            <a:r>
              <a:rPr lang="es-UY" sz="2400" b="1" dirty="0" smtClean="0">
                <a:solidFill>
                  <a:schemeClr val="accent4">
                    <a:lumMod val="75000"/>
                  </a:schemeClr>
                </a:solidFill>
              </a:rPr>
              <a:t>del desarrollo económico y social</a:t>
            </a:r>
            <a:endParaRPr lang="es-UY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14 Flecha a la derecha con bandas"/>
          <p:cNvSpPr/>
          <p:nvPr/>
        </p:nvSpPr>
        <p:spPr>
          <a:xfrm>
            <a:off x="1593663" y="4821938"/>
            <a:ext cx="572682" cy="484632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6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13" grpId="0"/>
      <p:bldP spid="14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Cuarto pilar de la protección social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ilindro"/>
          <p:cNvSpPr/>
          <p:nvPr/>
        </p:nvSpPr>
        <p:spPr>
          <a:xfrm>
            <a:off x="1861625" y="1620549"/>
            <a:ext cx="1993184" cy="21602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400" b="1" dirty="0" smtClean="0"/>
              <a:t>SISTEMA DE SALUD</a:t>
            </a:r>
            <a:endParaRPr lang="es-UY" sz="2400" b="1" dirty="0"/>
          </a:p>
        </p:txBody>
      </p:sp>
      <p:sp>
        <p:nvSpPr>
          <p:cNvPr id="8" name="7 Cilindro"/>
          <p:cNvSpPr/>
          <p:nvPr/>
        </p:nvSpPr>
        <p:spPr>
          <a:xfrm>
            <a:off x="4741945" y="1600159"/>
            <a:ext cx="1993184" cy="218062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400" b="1" dirty="0" smtClean="0"/>
              <a:t>SISTEMA DE EDUCACIÓN</a:t>
            </a:r>
            <a:endParaRPr lang="es-UY" sz="2400" b="1" dirty="0"/>
          </a:p>
        </p:txBody>
      </p:sp>
      <p:sp>
        <p:nvSpPr>
          <p:cNvPr id="9" name="8 Cilindro"/>
          <p:cNvSpPr/>
          <p:nvPr/>
        </p:nvSpPr>
        <p:spPr>
          <a:xfrm>
            <a:off x="1740648" y="4077072"/>
            <a:ext cx="2114161" cy="223224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400" b="1" dirty="0" smtClean="0"/>
              <a:t>SISTEMA DE SEGURIDAD SOCIAL (O PENSIONES)</a:t>
            </a:r>
            <a:endParaRPr lang="es-UY" sz="2400" b="1" dirty="0"/>
          </a:p>
        </p:txBody>
      </p:sp>
      <p:sp>
        <p:nvSpPr>
          <p:cNvPr id="10" name="9 Cilindro"/>
          <p:cNvSpPr/>
          <p:nvPr/>
        </p:nvSpPr>
        <p:spPr>
          <a:xfrm>
            <a:off x="4620968" y="4047157"/>
            <a:ext cx="2114161" cy="223224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400" b="1" dirty="0" smtClean="0"/>
              <a:t>SISTEMA DE CUIDADOS</a:t>
            </a:r>
            <a:endParaRPr lang="es-UY" sz="2400" b="1" dirty="0"/>
          </a:p>
        </p:txBody>
      </p:sp>
    </p:spTree>
    <p:extLst>
      <p:ext uri="{BB962C8B-B14F-4D97-AF65-F5344CB8AC3E}">
        <p14:creationId xmlns:p14="http://schemas.microsoft.com/office/powerpoint/2010/main" val="321834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Concepciones sobre cuidados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</a:rPr>
              <a:t>Más amplias:</a:t>
            </a:r>
          </a:p>
          <a:p>
            <a:endParaRPr lang="es-UY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s-UY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UY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</a:rPr>
              <a:t>Más restringidas:</a:t>
            </a:r>
            <a:endParaRPr lang="es-UY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539552" y="2492896"/>
            <a:ext cx="244827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CUIDADO DIRECTO</a:t>
            </a:r>
          </a:p>
          <a:p>
            <a:pPr algn="ctr"/>
            <a:r>
              <a:rPr lang="es-UY" dirty="0" smtClean="0"/>
              <a:t>(de las personas)</a:t>
            </a:r>
            <a:endParaRPr lang="es-UY" dirty="0"/>
          </a:p>
        </p:txBody>
      </p:sp>
      <p:sp>
        <p:nvSpPr>
          <p:cNvPr id="5" name="4 Rectángulo redondeado"/>
          <p:cNvSpPr/>
          <p:nvPr/>
        </p:nvSpPr>
        <p:spPr>
          <a:xfrm>
            <a:off x="3604665" y="2507645"/>
            <a:ext cx="28083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CUIDADO INDIRECTO</a:t>
            </a:r>
          </a:p>
          <a:p>
            <a:pPr algn="ctr"/>
            <a:r>
              <a:rPr lang="es-UY" dirty="0" smtClean="0"/>
              <a:t>(quehaceres domésticos)</a:t>
            </a:r>
            <a:endParaRPr lang="es-UY" dirty="0"/>
          </a:p>
        </p:txBody>
      </p:sp>
      <p:sp>
        <p:nvSpPr>
          <p:cNvPr id="6" name="5 Rectángulo redondeado"/>
          <p:cNvSpPr/>
          <p:nvPr/>
        </p:nvSpPr>
        <p:spPr>
          <a:xfrm>
            <a:off x="7092280" y="2554052"/>
            <a:ext cx="151216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3600" b="1" dirty="0" smtClean="0"/>
              <a:t>TNR</a:t>
            </a:r>
            <a:endParaRPr lang="es-UY" sz="3600" b="1" dirty="0"/>
          </a:p>
        </p:txBody>
      </p:sp>
      <p:sp>
        <p:nvSpPr>
          <p:cNvPr id="7" name="6 Más"/>
          <p:cNvSpPr/>
          <p:nvPr/>
        </p:nvSpPr>
        <p:spPr>
          <a:xfrm>
            <a:off x="3119264" y="2721496"/>
            <a:ext cx="4572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7 Igual que"/>
          <p:cNvSpPr/>
          <p:nvPr/>
        </p:nvSpPr>
        <p:spPr>
          <a:xfrm>
            <a:off x="6516216" y="2721496"/>
            <a:ext cx="4572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619672" y="4797152"/>
            <a:ext cx="244827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CUIDADO DIRECTO</a:t>
            </a:r>
          </a:p>
          <a:p>
            <a:pPr algn="ctr"/>
            <a:r>
              <a:rPr lang="es-UY" dirty="0" smtClean="0"/>
              <a:t>(de las personas)</a:t>
            </a:r>
            <a:endParaRPr lang="es-UY" dirty="0"/>
          </a:p>
        </p:txBody>
      </p:sp>
      <p:sp>
        <p:nvSpPr>
          <p:cNvPr id="12" name="11 Preparación"/>
          <p:cNvSpPr/>
          <p:nvPr/>
        </p:nvSpPr>
        <p:spPr>
          <a:xfrm>
            <a:off x="4860033" y="4005064"/>
            <a:ext cx="3960440" cy="2448272"/>
          </a:xfrm>
          <a:prstGeom prst="flowChartPreparation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dirty="0" smtClean="0">
                <a:solidFill>
                  <a:schemeClr val="accent1">
                    <a:lumMod val="75000"/>
                  </a:schemeClr>
                </a:solidFill>
              </a:rPr>
              <a:t>SE PRIORIZA POR</a:t>
            </a:r>
          </a:p>
          <a:p>
            <a:pPr algn="ctr"/>
            <a:r>
              <a:rPr lang="es-UY" sz="2000" b="1" dirty="0" smtClean="0">
                <a:solidFill>
                  <a:schemeClr val="accent1">
                    <a:lumMod val="75000"/>
                  </a:schemeClr>
                </a:solidFill>
              </a:rPr>
              <a:t>2 CARACTERÍSTICAS</a:t>
            </a:r>
            <a:r>
              <a:rPr lang="es-UY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ctr"/>
            <a:endParaRPr lang="es-UY" sz="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- Insuficiencia de oferta (prestaciones y servicios)</a:t>
            </a:r>
          </a:p>
          <a:p>
            <a:pPr algn="ctr"/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- Inamovilidad en el tiempo.</a:t>
            </a:r>
          </a:p>
          <a:p>
            <a:pPr algn="ctr"/>
            <a:endParaRPr lang="es-UY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12 Rayo"/>
          <p:cNvSpPr/>
          <p:nvPr/>
        </p:nvSpPr>
        <p:spPr>
          <a:xfrm rot="5400000">
            <a:off x="6317810" y="340447"/>
            <a:ext cx="1307543" cy="3119667"/>
          </a:xfrm>
          <a:prstGeom prst="lightningBol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580112" y="1392448"/>
            <a:ext cx="3563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000" dirty="0" smtClean="0">
                <a:solidFill>
                  <a:schemeClr val="accent1">
                    <a:lumMod val="75000"/>
                  </a:schemeClr>
                </a:solidFill>
              </a:rPr>
              <a:t>Hogares unipersonales</a:t>
            </a:r>
          </a:p>
          <a:p>
            <a:r>
              <a:rPr lang="es-UY" sz="2000" dirty="0" smtClean="0">
                <a:solidFill>
                  <a:schemeClr val="accent1">
                    <a:lumMod val="75000"/>
                  </a:schemeClr>
                </a:solidFill>
              </a:rPr>
              <a:t>La dependiente es </a:t>
            </a:r>
          </a:p>
          <a:p>
            <a:r>
              <a:rPr lang="es-UY" sz="2000" dirty="0" smtClean="0">
                <a:solidFill>
                  <a:schemeClr val="accent1">
                    <a:lumMod val="75000"/>
                  </a:schemeClr>
                </a:solidFill>
              </a:rPr>
              <a:t>la cuidadora principal </a:t>
            </a:r>
            <a:endParaRPr lang="es-UY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45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Triple dividendo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683568" y="1484784"/>
            <a:ext cx="3024336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200" b="1" dirty="0" smtClean="0"/>
              <a:t>DIVIDENDO 1.</a:t>
            </a:r>
          </a:p>
          <a:p>
            <a:pPr algn="ctr"/>
            <a:r>
              <a:rPr lang="es-UY" sz="2200" dirty="0" smtClean="0"/>
              <a:t>Desarrollo infantil y promoción de la autonomía de personas en situación de dependencia. </a:t>
            </a:r>
            <a:endParaRPr lang="es-UY" sz="22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5248732" y="1484784"/>
            <a:ext cx="3024336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200" b="1" dirty="0" smtClean="0"/>
              <a:t>DIVIDENDO 2.</a:t>
            </a:r>
          </a:p>
          <a:p>
            <a:pPr algn="ctr"/>
            <a:endParaRPr lang="es-UY" sz="2200" b="1" dirty="0" smtClean="0"/>
          </a:p>
          <a:p>
            <a:pPr algn="ctr"/>
            <a:r>
              <a:rPr lang="es-UY" sz="2200" dirty="0" smtClean="0"/>
              <a:t>Genera empleo y garantiza derechos de las personas cuidadoras. </a:t>
            </a:r>
            <a:endParaRPr lang="es-UY" sz="22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2915816" y="4157464"/>
            <a:ext cx="3024336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200" b="1" dirty="0" smtClean="0"/>
              <a:t>DIVIDENDO 3.</a:t>
            </a:r>
          </a:p>
          <a:p>
            <a:pPr algn="ctr"/>
            <a:endParaRPr lang="es-UY" sz="2200" dirty="0" smtClean="0"/>
          </a:p>
          <a:p>
            <a:pPr algn="ctr"/>
            <a:r>
              <a:rPr lang="es-UY" sz="2200" dirty="0" smtClean="0"/>
              <a:t>Democratiza el derecho al trabajo remunerado y a cuidar. 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249241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Marcos institucionales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8770" y="1700808"/>
            <a:ext cx="8820472" cy="4968552"/>
          </a:xfrm>
        </p:spPr>
        <p:txBody>
          <a:bodyPr>
            <a:normAutofit fontScale="92500"/>
          </a:bodyPr>
          <a:lstStyle/>
          <a:p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Consenso de Quito (2007) </a:t>
            </a:r>
            <a:r>
              <a:rPr lang="es-UY" sz="2800" dirty="0" smtClean="0">
                <a:solidFill>
                  <a:schemeClr val="accent1">
                    <a:lumMod val="75000"/>
                  </a:schemeClr>
                </a:solidFill>
              </a:rPr>
              <a:t>consagra el derecho a cuidar, a ser cuidados y al autocuidado.</a:t>
            </a:r>
            <a:endParaRPr lang="es-UY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Estrategia de Montevideo </a:t>
            </a:r>
            <a:r>
              <a:rPr lang="es-UY" sz="2800" dirty="0" smtClean="0">
                <a:solidFill>
                  <a:schemeClr val="accent1">
                    <a:lumMod val="75000"/>
                  </a:schemeClr>
                </a:solidFill>
              </a:rPr>
              <a:t>(2017) se plasman los acuerdo de la Agenda Regional de Género con horizonte temporal 2030.</a:t>
            </a:r>
          </a:p>
          <a:p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Convención </a:t>
            </a:r>
            <a:r>
              <a:rPr lang="es-UY" sz="2800" b="1" dirty="0">
                <a:solidFill>
                  <a:schemeClr val="accent1">
                    <a:lumMod val="75000"/>
                  </a:schemeClr>
                </a:solidFill>
              </a:rPr>
              <a:t>Internacional de los Derechos del </a:t>
            </a:r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Niño </a:t>
            </a:r>
            <a:r>
              <a:rPr lang="es-UY" sz="2800" dirty="0" smtClean="0">
                <a:solidFill>
                  <a:schemeClr val="accent1">
                    <a:lumMod val="75000"/>
                  </a:schemeClr>
                </a:solidFill>
              </a:rPr>
              <a:t>(1989).</a:t>
            </a:r>
          </a:p>
          <a:p>
            <a:r>
              <a:rPr lang="es-UY" sz="2800" b="1" dirty="0">
                <a:solidFill>
                  <a:schemeClr val="accent1">
                    <a:lumMod val="75000"/>
                  </a:schemeClr>
                </a:solidFill>
              </a:rPr>
              <a:t>Convención Internacional sobre los Derechos de las Personas con </a:t>
            </a:r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Discapacidad </a:t>
            </a:r>
            <a:r>
              <a:rPr lang="es-UY" sz="2800" dirty="0" smtClean="0">
                <a:solidFill>
                  <a:schemeClr val="accent1">
                    <a:lumMod val="75000"/>
                  </a:schemeClr>
                </a:solidFill>
              </a:rPr>
              <a:t>(2006).</a:t>
            </a:r>
          </a:p>
          <a:p>
            <a:r>
              <a:rPr lang="es-UY" sz="2800" b="1" dirty="0">
                <a:solidFill>
                  <a:schemeClr val="accent1">
                    <a:lumMod val="75000"/>
                  </a:schemeClr>
                </a:solidFill>
              </a:rPr>
              <a:t>Convención Interamericana sobre la Protección de los Derechos Humanos de las Personas Mayores </a:t>
            </a:r>
            <a:r>
              <a:rPr lang="es-UY" sz="2800" dirty="0">
                <a:solidFill>
                  <a:schemeClr val="accent1">
                    <a:lumMod val="75000"/>
                  </a:schemeClr>
                </a:solidFill>
              </a:rPr>
              <a:t>(2015</a:t>
            </a:r>
            <a:r>
              <a:rPr lang="es-UY" sz="2800" dirty="0" smtClean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Convenio N°156 sobre “Trabajadores con responsabilidades familiares” </a:t>
            </a:r>
            <a:r>
              <a:rPr lang="es-UY" sz="2800" dirty="0" smtClean="0">
                <a:solidFill>
                  <a:schemeClr val="accent1">
                    <a:lumMod val="75000"/>
                  </a:schemeClr>
                </a:solidFill>
              </a:rPr>
              <a:t>(1981).</a:t>
            </a:r>
          </a:p>
        </p:txBody>
      </p:sp>
    </p:spTree>
    <p:extLst>
      <p:ext uri="{BB962C8B-B14F-4D97-AF65-F5344CB8AC3E}">
        <p14:creationId xmlns:p14="http://schemas.microsoft.com/office/powerpoint/2010/main" val="195544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Interacciones entre sistemas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Triángulo isósceles"/>
          <p:cNvSpPr/>
          <p:nvPr/>
        </p:nvSpPr>
        <p:spPr>
          <a:xfrm>
            <a:off x="2627784" y="2348880"/>
            <a:ext cx="3672408" cy="25922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800" b="1" dirty="0" smtClean="0"/>
              <a:t>SISTEMA DE CUIDADOS</a:t>
            </a:r>
            <a:endParaRPr lang="es-UY" sz="2800" b="1" dirty="0"/>
          </a:p>
        </p:txBody>
      </p:sp>
      <p:sp>
        <p:nvSpPr>
          <p:cNvPr id="5" name="4 Combinar"/>
          <p:cNvSpPr/>
          <p:nvPr/>
        </p:nvSpPr>
        <p:spPr>
          <a:xfrm>
            <a:off x="539552" y="2348880"/>
            <a:ext cx="3744416" cy="2592288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800" b="1" dirty="0" smtClean="0"/>
              <a:t>SISTEMA DE SALUD</a:t>
            </a:r>
            <a:endParaRPr lang="es-UY" sz="2800" b="1" dirty="0"/>
          </a:p>
        </p:txBody>
      </p:sp>
      <p:sp>
        <p:nvSpPr>
          <p:cNvPr id="6" name="5 Combinar"/>
          <p:cNvSpPr/>
          <p:nvPr/>
        </p:nvSpPr>
        <p:spPr>
          <a:xfrm>
            <a:off x="4644008" y="2348880"/>
            <a:ext cx="4032448" cy="2592288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800" b="1" dirty="0" smtClean="0"/>
              <a:t>SISTEMA DE EDUCACIÓN</a:t>
            </a:r>
            <a:endParaRPr lang="es-UY" sz="2800" b="1" dirty="0"/>
          </a:p>
        </p:txBody>
      </p:sp>
      <p:sp>
        <p:nvSpPr>
          <p:cNvPr id="7" name="6 Redondear rectángulo de esquina diagonal"/>
          <p:cNvSpPr/>
          <p:nvPr/>
        </p:nvSpPr>
        <p:spPr>
          <a:xfrm>
            <a:off x="1331640" y="5229200"/>
            <a:ext cx="6048672" cy="1152128"/>
          </a:xfrm>
          <a:prstGeom prst="round2Diag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800" b="1" dirty="0" smtClean="0">
                <a:solidFill>
                  <a:schemeClr val="accent1">
                    <a:lumMod val="75000"/>
                  </a:schemeClr>
                </a:solidFill>
              </a:rPr>
              <a:t>DEBEN SER COMPLEMENTARIOS</a:t>
            </a:r>
            <a:endParaRPr lang="es-UY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31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PROVISIÓN DE SERVICIOS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 fontScale="92500" lnSpcReduction="20000"/>
          </a:bodyPr>
          <a:lstStyle/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PRIORIZAR LO COLECTIVO, por encima de lo mercantil e individualizado.</a:t>
            </a:r>
          </a:p>
          <a:p>
            <a:endParaRPr lang="es-UY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Con SUBSIDIO y REGULACIÓN ESTATAL.</a:t>
            </a:r>
          </a:p>
          <a:p>
            <a:endParaRPr lang="es-UY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CONTEMPLAR LAS INICIATIVAS DE GESTIÓN COMUNITARIA.</a:t>
            </a:r>
          </a:p>
          <a:p>
            <a:endParaRPr lang="es-UY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PROMOVER LA PARTICIPACIÓN DE USUARIOS Y USUARIAS EN LAS INSTANCIAS DE PLANIFICACIÓN Y EVALUACIÓN DE LOS SERVICIOS.</a:t>
            </a:r>
            <a:endParaRPr lang="es-UY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2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FINANCIAMIENTO</a:t>
            </a:r>
            <a:endParaRPr lang="es-UY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97152"/>
          </a:xfrm>
        </p:spPr>
        <p:txBody>
          <a:bodyPr/>
          <a:lstStyle/>
          <a:p>
            <a:r>
              <a:rPr lang="es-UY" u="sng" dirty="0" smtClean="0">
                <a:solidFill>
                  <a:schemeClr val="accent1">
                    <a:lumMod val="75000"/>
                  </a:schemeClr>
                </a:solidFill>
              </a:rPr>
              <a:t>PUBLICO</a:t>
            </a:r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 CON CONTRIBUCIONES DE LA SOCIEDAD EN SU CONJUNTO.</a:t>
            </a:r>
          </a:p>
          <a:p>
            <a:endParaRPr lang="es-UY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LOS </a:t>
            </a:r>
            <a:r>
              <a:rPr lang="es-UY" u="sng" dirty="0" smtClean="0">
                <a:solidFill>
                  <a:schemeClr val="accent1">
                    <a:lumMod val="75000"/>
                  </a:schemeClr>
                </a:solidFill>
              </a:rPr>
              <a:t>COPAGOS</a:t>
            </a:r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 DEBERÍAN SER </a:t>
            </a:r>
            <a:r>
              <a:rPr lang="es-UY" u="sng" dirty="0" smtClean="0">
                <a:solidFill>
                  <a:schemeClr val="accent1">
                    <a:lumMod val="75000"/>
                  </a:schemeClr>
                </a:solidFill>
              </a:rPr>
              <a:t>MÍNIMOS</a:t>
            </a:r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 Y NO LLEGAR AL 100%.</a:t>
            </a:r>
          </a:p>
          <a:p>
            <a:endParaRPr lang="es-UY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Mujeres aportan entorno a un 20% del PIB a cuidados. </a:t>
            </a:r>
          </a:p>
          <a:p>
            <a:r>
              <a:rPr lang="es-UY" dirty="0" smtClean="0">
                <a:solidFill>
                  <a:schemeClr val="accent1">
                    <a:lumMod val="75000"/>
                  </a:schemeClr>
                </a:solidFill>
              </a:rPr>
              <a:t>Los Estados no llegan a 1-2% del PIB.</a:t>
            </a:r>
            <a:endParaRPr lang="es-UY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80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427</Words>
  <Application>Microsoft Office PowerPoint</Application>
  <PresentationFormat>Presentación en pantalla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La protección social desde los cuidados.</vt:lpstr>
      <vt:lpstr>Fundamentos</vt:lpstr>
      <vt:lpstr>Cuarto pilar de la protección social</vt:lpstr>
      <vt:lpstr>Concepciones sobre cuidados</vt:lpstr>
      <vt:lpstr>Triple dividendo</vt:lpstr>
      <vt:lpstr>Marcos institucionales</vt:lpstr>
      <vt:lpstr>Interacciones entre sistemas</vt:lpstr>
      <vt:lpstr>PROVISIÓN DE SERVICIOS</vt:lpstr>
      <vt:lpstr>FINANCIAMIENTO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protección social desde los cuidados.</dc:title>
  <dc:creator>Soledad Salvador</dc:creator>
  <cp:lastModifiedBy>Soledad Salvador</cp:lastModifiedBy>
  <cp:revision>19</cp:revision>
  <dcterms:created xsi:type="dcterms:W3CDTF">2022-09-06T12:53:47Z</dcterms:created>
  <dcterms:modified xsi:type="dcterms:W3CDTF">2022-09-06T15:56:19Z</dcterms:modified>
</cp:coreProperties>
</file>