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512" r:id="rId1"/>
    <p:sldMasterId id="2147484540" r:id="rId2"/>
    <p:sldMasterId id="2147484631" r:id="rId3"/>
    <p:sldMasterId id="2147484663" r:id="rId4"/>
    <p:sldMasterId id="2147484740" r:id="rId5"/>
    <p:sldMasterId id="2147484748" r:id="rId6"/>
  </p:sldMasterIdLst>
  <p:notesMasterIdLst>
    <p:notesMasterId r:id="rId19"/>
  </p:notesMasterIdLst>
  <p:handoutMasterIdLst>
    <p:handoutMasterId r:id="rId20"/>
  </p:handoutMasterIdLst>
  <p:sldIdLst>
    <p:sldId id="638" r:id="rId7"/>
    <p:sldId id="906" r:id="rId8"/>
    <p:sldId id="865" r:id="rId9"/>
    <p:sldId id="879" r:id="rId10"/>
    <p:sldId id="312" r:id="rId11"/>
    <p:sldId id="893" r:id="rId12"/>
    <p:sldId id="871" r:id="rId13"/>
    <p:sldId id="316" r:id="rId14"/>
    <p:sldId id="898" r:id="rId15"/>
    <p:sldId id="887" r:id="rId16"/>
    <p:sldId id="902" r:id="rId17"/>
    <p:sldId id="903" r:id="rId18"/>
  </p:sldIdLst>
  <p:sldSz cx="9144000" cy="6858000" type="screen4x3"/>
  <p:notesSz cx="6797675" cy="9926638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Quynh Anh" initials="NQA" lastIdx="15" clrIdx="0">
    <p:extLst>
      <p:ext uri="{19B8F6BF-5375-455C-9EA6-DF929625EA0E}">
        <p15:presenceInfo xmlns:p15="http://schemas.microsoft.com/office/powerpoint/2012/main" userId="S-1-5-21-525788414-1921020387-24915789-48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1D6FF"/>
    <a:srgbClr val="397BB8"/>
    <a:srgbClr val="8AB1D2"/>
    <a:srgbClr val="AFCEEB"/>
    <a:srgbClr val="2F75B5"/>
    <a:srgbClr val="8DB9E2"/>
    <a:srgbClr val="B3CCFF"/>
    <a:srgbClr val="B3D3E0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6187" autoAdjust="0"/>
  </p:normalViewPr>
  <p:slideViewPr>
    <p:cSldViewPr snapToObjects="1">
      <p:cViewPr varScale="1">
        <p:scale>
          <a:sx n="108" d="100"/>
          <a:sy n="108" d="100"/>
        </p:scale>
        <p:origin x="2910" y="120"/>
      </p:cViewPr>
      <p:guideLst>
        <p:guide orient="horz" pos="2160"/>
        <p:guide pos="2880"/>
        <p:guide orient="horz" pos="226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2106" y="15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8459E04-EE01-4613-8EEC-8E0C35898164}" type="slidenum">
              <a:rPr lang="en-GB">
                <a:latin typeface="Calibri Light" panose="020F0302020204030204" pitchFamily="34" charset="0"/>
              </a:rPr>
              <a:pPr>
                <a:defRPr/>
              </a:pPr>
              <a:t>‹Nº›</a:t>
            </a:fld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202"/>
            <a:ext cx="5438140" cy="44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397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81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9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8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7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C234DB9-5355-432F-B5AA-4217C76A369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C234DB9-5355-432F-B5AA-4217C76A369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3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63" indent="-28416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413" indent="-2270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613" indent="-2270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5813" indent="-227013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3013" indent="-22701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0213" indent="-22701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7413" indent="-22701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4613" indent="-227013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2E321-C5ED-42D4-8C4B-55253CEBAB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7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33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6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1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‹Nº›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6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13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20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8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182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6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8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4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9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2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62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9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‹Nº›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158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02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50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9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49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38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33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41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84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06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35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20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6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 smtClean="0">
                <a:latin typeface="Calibri Light" panose="020F0302020204030204" pitchFamily="34" charset="0"/>
              </a:rPr>
              <a:pPr>
                <a:defRPr/>
              </a:pPr>
              <a:t>‹Nº›</a:t>
            </a:fld>
            <a:r>
              <a:rPr lang="en-GB">
                <a:latin typeface="Calibri Light" panose="020F0302020204030204" pitchFamily="34" charset="0"/>
              </a:rPr>
              <a:t> 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50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CF374EE-3C4E-4A1A-99C8-C714067A449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27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CFBD106-34B6-4335-9FB6-C7601EB639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41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7D18C34-6613-47E5-9FE3-363EB9B8514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96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79FBAE5-7461-46BC-A3CE-7228F76E1E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1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4FE7718-DAFE-46B7-A676-0F4A9D0ABD1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4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E35F6B-E1D0-4FD9-9DAC-E0D77428AE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68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FD32C82-0190-47F4-B4C8-BF093BF8EDC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5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16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E617A46-203E-49CA-9F5C-4741E3A65D3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0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8F5BDF8-483B-41B4-9EFE-C9564CC0D0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89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B32944C-1B78-4635-AB19-2E6B1DA1EB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2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0F35AEC-8188-469D-B000-61D384C78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47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44513"/>
            <a:ext cx="8572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0096" y="1712889"/>
            <a:ext cx="5018103" cy="1887561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0096" y="3886200"/>
            <a:ext cx="5019692" cy="2536866"/>
          </a:xfrm>
        </p:spPr>
        <p:txBody>
          <a:bodyPr/>
          <a:lstStyle>
            <a:lvl1pPr marL="0" indent="0">
              <a:spcBef>
                <a:spcPct val="50000"/>
              </a:spcBef>
              <a:buFontTx/>
              <a:buNone/>
              <a:defRPr baseline="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49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760538" y="1463675"/>
            <a:ext cx="7383462" cy="46038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98" y="274638"/>
            <a:ext cx="6608854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060575"/>
            <a:ext cx="8327267" cy="4065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8" y="292894"/>
            <a:ext cx="164415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21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760538" y="1463675"/>
            <a:ext cx="7383462" cy="46038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98" y="274638"/>
            <a:ext cx="6608854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060575"/>
            <a:ext cx="8327267" cy="4065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8" y="292894"/>
            <a:ext cx="164415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revier\Downloads\Banner Academy privat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ao.org/home/en/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50364"/>
            <a:ext cx="972108" cy="3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96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2EDD-505D-4981-83B2-458081CCF7E5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E146-6C5D-4660-B99C-ED6F15900D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47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099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8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63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388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26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88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33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97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9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8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1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03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805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43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‹Nº›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62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2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‹Nº›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8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7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‹Nº›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4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5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GB" b="0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GB" b="0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 smtClean="0">
                <a:ea typeface="ＭＳ Ｐゴシック" pitchFamily="34" charset="-128"/>
              </a:rPr>
              <a:pPr>
                <a:defRPr/>
              </a:pPr>
              <a:t>‹Nº›</a:t>
            </a:fld>
            <a:endParaRPr lang="en-GB" b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20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6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9D6DA5-F74D-475D-9ED6-F1645B0B3326}" type="slidenum">
              <a:rPr lang="en-US" b="0" smtClean="0"/>
              <a:pPr>
                <a:defRPr/>
              </a:pPr>
              <a:t>‹Nº›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897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7975" y="274638"/>
            <a:ext cx="679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975" y="2060575"/>
            <a:ext cx="679132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2" name="GabGood"/>
          <p:cNvSpPr/>
          <p:nvPr userDrawn="1"/>
        </p:nvSpPr>
        <p:spPr bwMode="auto">
          <a:xfrm>
            <a:off x="-9144000" y="457200"/>
            <a:ext cx="914400" cy="457200"/>
          </a:xfrm>
          <a:prstGeom prst="cube">
            <a:avLst/>
          </a:prstGeom>
          <a:solidFill>
            <a:srgbClr val="00E8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GabBad"/>
          <p:cNvSpPr/>
          <p:nvPr userDrawn="1"/>
        </p:nvSpPr>
        <p:spPr bwMode="auto">
          <a:xfrm>
            <a:off x="-9144000" y="1371600"/>
            <a:ext cx="914400" cy="457200"/>
          </a:xfrm>
          <a:prstGeom prst="cube">
            <a:avLst/>
          </a:prstGeom>
          <a:solidFill>
            <a:srgbClr val="135E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GabNul"/>
          <p:cNvSpPr/>
          <p:nvPr userDrawn="1"/>
        </p:nvSpPr>
        <p:spPr bwMode="auto">
          <a:xfrm>
            <a:off x="-9144000" y="2286000"/>
            <a:ext cx="914400" cy="457200"/>
          </a:xfrm>
          <a:prstGeom prst="cube">
            <a:avLst/>
          </a:prstGeom>
          <a:solidFill>
            <a:srgbClr val="FF8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4333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64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20000"/>
        </a:spcAft>
        <a:buAutoNum type="arabicPeriod"/>
        <a:defRPr sz="24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38200" indent="-3810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2pPr>
      <a:lvl3pPr marL="1295400" indent="-3810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Calibri Light" panose="020F0302020204030204" pitchFamily="34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6670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‹Nº›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07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3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-protection.org/gimi/RessourcePDF.action;jsessionid=K9GeX473jEnDWn-mn8pcqnQ6eUxAgUUmo_QeEDCm8XXBg7scaqBV!2052637978?id=55694" TargetMode="External"/><Relationship Id="rId2" Type="http://schemas.openxmlformats.org/officeDocument/2006/relationships/hyperlink" Target="https://www.eurodad.org/end_austerity_a_global_report" TargetMode="Externa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ad.org/end_austerity_a_global_repo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ad.org/end_austerity_a_global_repor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%2F978-3-030-88513-7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bain.com/Images/BAIN_REPORT_A_world_awash_in_money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3C1864-D674-400D-A5BB-39A54661F4E3}" type="slidenum">
              <a:rPr lang="en-GB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0</a:t>
            </a:fld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85" y="1844824"/>
            <a:ext cx="90582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Justicia Social y </a:t>
            </a:r>
            <a:r>
              <a:rPr lang="en-US" sz="4000" i="0" u="none" strike="noStrike" baseline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Arquitectura</a:t>
            </a:r>
            <a: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i="0" u="none" strike="noStrike" baseline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Financiera</a:t>
            </a:r>
            <a:r>
              <a:rPr lang="en-US" sz="40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Internacional	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26049" y="3720781"/>
            <a:ext cx="877506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en-US" sz="2200" b="1" dirty="0"/>
              <a:t>Isabel Ortiz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200" dirty="0" err="1"/>
              <a:t>Directora</a:t>
            </a:r>
            <a:r>
              <a:rPr lang="en-US" sz="2200" dirty="0"/>
              <a:t> Global Social Justice, ex-</a:t>
            </a:r>
            <a:r>
              <a:rPr lang="en-US" sz="2200" dirty="0" err="1"/>
              <a:t>directora</a:t>
            </a:r>
            <a:r>
              <a:rPr lang="en-US" sz="2200" dirty="0"/>
              <a:t> OIT y UNICEF</a:t>
            </a:r>
            <a:endParaRPr lang="en-US" sz="2200" b="1" dirty="0"/>
          </a:p>
          <a:p>
            <a:pPr marL="0" indent="0" algn="ctr" eaLnBrk="1" hangingPunct="1">
              <a:buFont typeface="Arial" pitchFamily="34" charset="0"/>
              <a:buNone/>
            </a:pP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+mj-lt"/>
              </a:rPr>
              <a:t>Santiago de Chile, 28 Junio 2024</a:t>
            </a:r>
          </a:p>
          <a:p>
            <a:pPr marL="0" indent="0" algn="ctr" eaLnBrk="1" hangingPunct="1">
              <a:buNone/>
            </a:pPr>
            <a:r>
              <a:rPr lang="en-US" sz="2200" i="0" dirty="0" err="1">
                <a:solidFill>
                  <a:srgbClr val="002060"/>
                </a:solidFill>
                <a:effectLst/>
                <a:latin typeface="+mj-lt"/>
              </a:rPr>
              <a:t>Seminario</a:t>
            </a:r>
            <a:r>
              <a:rPr lang="en-US" sz="2200" i="0" dirty="0">
                <a:solidFill>
                  <a:srgbClr val="002060"/>
                </a:solidFill>
                <a:effectLst/>
                <a:latin typeface="+mj-lt"/>
              </a:rPr>
              <a:t> Regional de la </a:t>
            </a:r>
            <a:r>
              <a:rPr lang="es-ES" sz="2200" i="0" dirty="0">
                <a:solidFill>
                  <a:srgbClr val="002060"/>
                </a:solidFill>
                <a:effectLst/>
                <a:latin typeface="+mj-lt"/>
              </a:rPr>
              <a:t>Coalición Global </a:t>
            </a:r>
          </a:p>
          <a:p>
            <a:pPr marL="0" indent="0" algn="ctr" eaLnBrk="1" hangingPunct="1">
              <a:buNone/>
            </a:pPr>
            <a:r>
              <a:rPr lang="es-ES" sz="2200" i="0" dirty="0">
                <a:solidFill>
                  <a:srgbClr val="002060"/>
                </a:solidFill>
                <a:effectLst/>
                <a:latin typeface="+mj-lt"/>
              </a:rPr>
              <a:t>por la Protección Social (GCSPF), </a:t>
            </a:r>
            <a:r>
              <a:rPr lang="es-ES" sz="2200" i="0" dirty="0" err="1">
                <a:solidFill>
                  <a:srgbClr val="002060"/>
                </a:solidFill>
                <a:effectLst/>
                <a:latin typeface="+mj-lt"/>
              </a:rPr>
              <a:t>Latindaddd</a:t>
            </a:r>
            <a:r>
              <a:rPr lang="es-ES" sz="2200" i="0" dirty="0">
                <a:solidFill>
                  <a:srgbClr val="002060"/>
                </a:solidFill>
                <a:effectLst/>
                <a:latin typeface="+mj-lt"/>
              </a:rPr>
              <a:t> y Social </a:t>
            </a:r>
            <a:r>
              <a:rPr lang="es-ES" sz="2200" i="0" dirty="0" err="1">
                <a:solidFill>
                  <a:srgbClr val="002060"/>
                </a:solidFill>
                <a:effectLst/>
                <a:latin typeface="+mj-lt"/>
              </a:rPr>
              <a:t>Watch</a:t>
            </a:r>
            <a:endParaRPr lang="en-US" sz="2200" i="0" dirty="0">
              <a:solidFill>
                <a:srgbClr val="0070C0"/>
              </a:solidFill>
              <a:effectLst/>
              <a:latin typeface="adobe-caslon-pr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FBFA67-F934-41DF-B2EB-03F3AC29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4" y="0"/>
            <a:ext cx="8622666" cy="1107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6B521-55C7-44D8-9E3D-59507CE07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2" t="32194" r="4724" b="33787"/>
          <a:stretch/>
        </p:blipFill>
        <p:spPr>
          <a:xfrm>
            <a:off x="14270" y="0"/>
            <a:ext cx="3420380" cy="11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25CE77-0C34-8B72-2DEA-274E14462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209" y="787510"/>
            <a:ext cx="8829582" cy="596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3"/>
            </a:pPr>
            <a:r>
              <a:rPr lang="en-US" sz="1800" b="1" dirty="0" err="1">
                <a:latin typeface="Abadi" panose="020B0604020104020204" pitchFamily="34" charset="0"/>
              </a:rPr>
              <a:t>Reestructuración</a:t>
            </a:r>
            <a:r>
              <a:rPr lang="en-US" sz="1800" b="1" dirty="0">
                <a:latin typeface="Abadi" panose="020B0604020104020204" pitchFamily="34" charset="0"/>
              </a:rPr>
              <a:t>/</a:t>
            </a:r>
            <a:r>
              <a:rPr lang="en-US" sz="1800" b="1" dirty="0" err="1">
                <a:latin typeface="Abadi" panose="020B0604020104020204" pitchFamily="34" charset="0"/>
              </a:rPr>
              <a:t>eliminación</a:t>
            </a:r>
            <a:r>
              <a:rPr lang="en-US" sz="1800" b="1" dirty="0">
                <a:latin typeface="Abadi" panose="020B0604020104020204" pitchFamily="34" charset="0"/>
              </a:rPr>
              <a:t> de </a:t>
            </a:r>
            <a:r>
              <a:rPr lang="en-US" sz="1800" b="1" dirty="0" err="1">
                <a:latin typeface="Abadi" panose="020B0604020104020204" pitchFamily="34" charset="0"/>
              </a:rPr>
              <a:t>deuda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dirty="0">
                <a:latin typeface="Abadi" panose="020B0604020104020204" pitchFamily="34" charset="0"/>
              </a:rPr>
              <a:t>– </a:t>
            </a:r>
            <a:r>
              <a:rPr lang="en-US" sz="1800" dirty="0" err="1">
                <a:latin typeface="Abadi" panose="020B0604020104020204" pitchFamily="34" charset="0"/>
              </a:rPr>
              <a:t>concepto</a:t>
            </a:r>
            <a:r>
              <a:rPr lang="en-US" sz="1800" dirty="0">
                <a:latin typeface="Abadi" panose="020B0604020104020204" pitchFamily="34" charset="0"/>
              </a:rPr>
              <a:t> de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ilegítima</a:t>
            </a:r>
            <a:r>
              <a:rPr lang="en-US" sz="1800" dirty="0">
                <a:latin typeface="Abadi" panose="020B0604020104020204" pitchFamily="34" charset="0"/>
              </a:rPr>
              <a:t>. Cinco </a:t>
            </a:r>
            <a:r>
              <a:rPr lang="en-US" sz="1800" dirty="0" err="1">
                <a:latin typeface="Abadi" panose="020B0604020104020204" pitchFamily="34" charset="0"/>
              </a:rPr>
              <a:t>opciones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principales</a:t>
            </a:r>
            <a:r>
              <a:rPr lang="en-US" sz="1800" dirty="0">
                <a:latin typeface="Abadi" panose="020B0604020104020204" pitchFamily="34" charset="0"/>
              </a:rPr>
              <a:t>: (</a:t>
            </a:r>
            <a:r>
              <a:rPr lang="en-US" sz="1800" dirty="0" err="1">
                <a:latin typeface="Abadi" panose="020B0604020104020204" pitchFamily="34" charset="0"/>
              </a:rPr>
              <a:t>i</a:t>
            </a:r>
            <a:r>
              <a:rPr lang="en-US" sz="1800" dirty="0">
                <a:latin typeface="Abadi" panose="020B0604020104020204" pitchFamily="34" charset="0"/>
              </a:rPr>
              <a:t>) </a:t>
            </a:r>
            <a:r>
              <a:rPr lang="en-US" sz="1800" dirty="0" err="1">
                <a:latin typeface="Abadi" panose="020B0604020104020204" pitchFamily="34" charset="0"/>
              </a:rPr>
              <a:t>alivio</a:t>
            </a:r>
            <a:r>
              <a:rPr lang="en-US" sz="1800" dirty="0">
                <a:latin typeface="Abadi" panose="020B0604020104020204" pitchFamily="34" charset="0"/>
              </a:rPr>
              <a:t>/</a:t>
            </a:r>
            <a:r>
              <a:rPr lang="en-US" sz="1800" dirty="0" err="1">
                <a:latin typeface="Abadi" panose="020B0604020104020204" pitchFamily="34" charset="0"/>
              </a:rPr>
              <a:t>condonacion</a:t>
            </a:r>
            <a:r>
              <a:rPr lang="en-US" sz="1800" dirty="0">
                <a:latin typeface="Abadi" panose="020B0604020104020204" pitchFamily="34" charset="0"/>
              </a:rPr>
              <a:t> de la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 (</a:t>
            </a:r>
            <a:r>
              <a:rPr lang="en-US" sz="1800" dirty="0" err="1">
                <a:latin typeface="Abadi" panose="020B0604020104020204" pitchFamily="34" charset="0"/>
              </a:rPr>
              <a:t>por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ejemplo</a:t>
            </a:r>
            <a:r>
              <a:rPr lang="en-US" sz="1800" dirty="0">
                <a:latin typeface="Abadi" panose="020B0604020104020204" pitchFamily="34" charset="0"/>
              </a:rPr>
              <a:t>, PPME); (ii) </a:t>
            </a:r>
            <a:r>
              <a:rPr lang="en-US" sz="1800" dirty="0" err="1">
                <a:latin typeface="Abadi" panose="020B0604020104020204" pitchFamily="34" charset="0"/>
              </a:rPr>
              <a:t>renegociar</a:t>
            </a:r>
            <a:r>
              <a:rPr lang="en-US" sz="1800" dirty="0">
                <a:latin typeface="Abadi" panose="020B0604020104020204" pitchFamily="34" charset="0"/>
              </a:rPr>
              <a:t> la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 (</a:t>
            </a:r>
            <a:r>
              <a:rPr lang="en-US" sz="1800" dirty="0" err="1">
                <a:latin typeface="Abadi" panose="020B0604020104020204" pitchFamily="34" charset="0"/>
              </a:rPr>
              <a:t>más</a:t>
            </a:r>
            <a:r>
              <a:rPr lang="en-US" sz="1800" dirty="0">
                <a:latin typeface="Abadi" panose="020B0604020104020204" pitchFamily="34" charset="0"/>
              </a:rPr>
              <a:t> de 60 </a:t>
            </a:r>
            <a:r>
              <a:rPr lang="en-US" sz="1800" dirty="0" err="1">
                <a:latin typeface="Abadi" panose="020B0604020104020204" pitchFamily="34" charset="0"/>
              </a:rPr>
              <a:t>países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en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los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últimos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años</a:t>
            </a:r>
            <a:r>
              <a:rPr lang="en-US" sz="1800" dirty="0">
                <a:latin typeface="Abadi" panose="020B0604020104020204" pitchFamily="34" charset="0"/>
              </a:rPr>
              <a:t>); (iii) </a:t>
            </a:r>
            <a:r>
              <a:rPr lang="en-US" sz="1800" dirty="0" err="1">
                <a:latin typeface="Abadi" panose="020B0604020104020204" pitchFamily="34" charset="0"/>
              </a:rPr>
              <a:t>canjes</a:t>
            </a:r>
            <a:r>
              <a:rPr lang="en-US" sz="1800" dirty="0">
                <a:latin typeface="Abadi" panose="020B0604020104020204" pitchFamily="34" charset="0"/>
              </a:rPr>
              <a:t>/</a:t>
            </a:r>
            <a:r>
              <a:rPr lang="en-US" sz="1800" dirty="0" err="1">
                <a:latin typeface="Abadi" panose="020B0604020104020204" pitchFamily="34" charset="0"/>
              </a:rPr>
              <a:t>conversiones</a:t>
            </a:r>
            <a:r>
              <a:rPr lang="en-US" sz="1800" dirty="0">
                <a:latin typeface="Abadi" panose="020B0604020104020204" pitchFamily="34" charset="0"/>
              </a:rPr>
              <a:t> de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 (</a:t>
            </a:r>
            <a:r>
              <a:rPr lang="en-US" sz="1800" dirty="0" err="1">
                <a:latin typeface="Abadi" panose="020B0604020104020204" pitchFamily="34" charset="0"/>
              </a:rPr>
              <a:t>más</a:t>
            </a:r>
            <a:r>
              <a:rPr lang="en-US" sz="1800" dirty="0">
                <a:latin typeface="Abadi" panose="020B0604020104020204" pitchFamily="34" charset="0"/>
              </a:rPr>
              <a:t> de 50 </a:t>
            </a:r>
            <a:r>
              <a:rPr lang="en-US" sz="1800" dirty="0" err="1">
                <a:latin typeface="Abadi" panose="020B0604020104020204" pitchFamily="34" charset="0"/>
              </a:rPr>
              <a:t>países</a:t>
            </a:r>
            <a:r>
              <a:rPr lang="en-US" sz="1800" dirty="0">
                <a:latin typeface="Abadi" panose="020B0604020104020204" pitchFamily="34" charset="0"/>
              </a:rPr>
              <a:t>); (iv) </a:t>
            </a:r>
            <a:r>
              <a:rPr lang="en-US" sz="1800" dirty="0" err="1">
                <a:latin typeface="Abadi" panose="020B0604020104020204" pitchFamily="34" charset="0"/>
              </a:rPr>
              <a:t>repudiar</a:t>
            </a:r>
            <a:r>
              <a:rPr lang="en-US" sz="1800" dirty="0">
                <a:latin typeface="Abadi" panose="020B0604020104020204" pitchFamily="34" charset="0"/>
              </a:rPr>
              <a:t> la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; y (v) defaulting (</a:t>
            </a:r>
            <a:r>
              <a:rPr lang="en-US" sz="1800" dirty="0" err="1">
                <a:latin typeface="Abadi" panose="020B0604020104020204" pitchFamily="34" charset="0"/>
              </a:rPr>
              <a:t>más</a:t>
            </a:r>
            <a:r>
              <a:rPr lang="en-US" sz="1800" dirty="0">
                <a:latin typeface="Abadi" panose="020B0604020104020204" pitchFamily="34" charset="0"/>
              </a:rPr>
              <a:t> de 20 </a:t>
            </a:r>
            <a:r>
              <a:rPr lang="en-US" sz="1800" dirty="0" err="1">
                <a:latin typeface="Abadi" panose="020B0604020104020204" pitchFamily="34" charset="0"/>
              </a:rPr>
              <a:t>han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defaulteado</a:t>
            </a:r>
            <a:r>
              <a:rPr lang="en-US" sz="1800" dirty="0">
                <a:latin typeface="Abadi" panose="020B0604020104020204" pitchFamily="34" charset="0"/>
              </a:rPr>
              <a:t> o </a:t>
            </a:r>
            <a:r>
              <a:rPr lang="en-US" sz="1800" dirty="0" err="1">
                <a:latin typeface="Abadi" panose="020B0604020104020204" pitchFamily="34" charset="0"/>
              </a:rPr>
              <a:t>repudiado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pública</a:t>
            </a:r>
            <a:r>
              <a:rPr lang="en-US" sz="1800" dirty="0">
                <a:latin typeface="Abadi" panose="020B0604020104020204" pitchFamily="34" charset="0"/>
              </a:rPr>
              <a:t>, </a:t>
            </a:r>
            <a:r>
              <a:rPr lang="en-US" sz="1800" dirty="0" err="1">
                <a:latin typeface="Abadi" panose="020B0604020104020204" pitchFamily="34" charset="0"/>
              </a:rPr>
              <a:t>como</a:t>
            </a:r>
            <a:r>
              <a:rPr lang="en-US" sz="1800" dirty="0">
                <a:latin typeface="Abadi" panose="020B0604020104020204" pitchFamily="34" charset="0"/>
              </a:rPr>
              <a:t> Ecuador, </a:t>
            </a:r>
            <a:r>
              <a:rPr lang="en-US" sz="1800" dirty="0" err="1">
                <a:latin typeface="Abadi" panose="020B0604020104020204" pitchFamily="34" charset="0"/>
              </a:rPr>
              <a:t>Islandia</a:t>
            </a:r>
            <a:r>
              <a:rPr lang="en-US" sz="1800" dirty="0">
                <a:latin typeface="Abadi" panose="020B0604020104020204" pitchFamily="34" charset="0"/>
              </a:rPr>
              <a:t> e </a:t>
            </a:r>
            <a:r>
              <a:rPr lang="en-US" sz="1800" dirty="0" err="1">
                <a:latin typeface="Abadi" panose="020B0604020104020204" pitchFamily="34" charset="0"/>
              </a:rPr>
              <a:t>Irak</a:t>
            </a:r>
            <a:r>
              <a:rPr lang="en-US" sz="1800" dirty="0">
                <a:latin typeface="Abadi" panose="020B0604020104020204" pitchFamily="34" charset="0"/>
              </a:rPr>
              <a:t>, </a:t>
            </a:r>
            <a:r>
              <a:rPr lang="en-US" sz="1800" dirty="0" err="1">
                <a:latin typeface="Abadi" panose="020B0604020104020204" pitchFamily="34" charset="0"/>
              </a:rPr>
              <a:t>invirtiendo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ahorros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en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programas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sociales</a:t>
            </a:r>
            <a:r>
              <a:rPr lang="en-US" sz="1800" dirty="0">
                <a:latin typeface="Abadi" panose="020B0604020104020204" pitchFamily="34" charset="0"/>
              </a:rPr>
              <a:t>). Se </a:t>
            </a:r>
            <a:r>
              <a:rPr lang="en-US" sz="1800" dirty="0" err="1">
                <a:latin typeface="Abadi" panose="020B0604020104020204" pitchFamily="34" charset="0"/>
              </a:rPr>
              <a:t>necesita</a:t>
            </a:r>
            <a:r>
              <a:rPr lang="en-US" sz="1800" dirty="0">
                <a:latin typeface="Abadi" panose="020B0604020104020204" pitchFamily="34" charset="0"/>
              </a:rPr>
              <a:t> un </a:t>
            </a:r>
            <a:r>
              <a:rPr lang="en-US" sz="1800" dirty="0" err="1">
                <a:latin typeface="Abadi" panose="020B0604020104020204" pitchFamily="34" charset="0"/>
              </a:rPr>
              <a:t>mecanismo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internacional</a:t>
            </a:r>
            <a:r>
              <a:rPr lang="en-US" sz="1800" dirty="0">
                <a:latin typeface="Abadi" panose="020B0604020104020204" pitchFamily="34" charset="0"/>
              </a:rPr>
              <a:t> de </a:t>
            </a:r>
            <a:r>
              <a:rPr lang="en-US" sz="1800" dirty="0" err="1">
                <a:latin typeface="Abadi" panose="020B0604020104020204" pitchFamily="34" charset="0"/>
              </a:rPr>
              <a:t>resolución</a:t>
            </a:r>
            <a:r>
              <a:rPr lang="en-US" sz="1800" dirty="0">
                <a:latin typeface="Abadi" panose="020B0604020104020204" pitchFamily="34" charset="0"/>
              </a:rPr>
              <a:t> de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 y </a:t>
            </a:r>
            <a:r>
              <a:rPr lang="en-US" sz="1800" dirty="0" err="1">
                <a:latin typeface="Abadi" panose="020B0604020104020204" pitchFamily="34" charset="0"/>
              </a:rPr>
              <a:t>más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condonacion</a:t>
            </a:r>
            <a:r>
              <a:rPr lang="en-US" sz="1800" dirty="0">
                <a:latin typeface="Abadi" panose="020B0604020104020204" pitchFamily="34" charset="0"/>
              </a:rPr>
              <a:t> de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.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err="1">
                <a:latin typeface="Abadi" panose="020B0604020104020204" pitchFamily="34" charset="0"/>
              </a:rPr>
              <a:t>Aumentar</a:t>
            </a:r>
            <a:r>
              <a:rPr lang="en-US" sz="1800" b="1" dirty="0">
                <a:latin typeface="Abadi" panose="020B0604020104020204" pitchFamily="34" charset="0"/>
              </a:rPr>
              <a:t> las </a:t>
            </a:r>
            <a:r>
              <a:rPr lang="en-US" sz="1800" b="1" dirty="0" err="1">
                <a:latin typeface="Abadi" panose="020B0604020104020204" pitchFamily="34" charset="0"/>
              </a:rPr>
              <a:t>contribuciones</a:t>
            </a:r>
            <a:r>
              <a:rPr lang="en-US" sz="1800" b="1" dirty="0">
                <a:latin typeface="Abadi" panose="020B0604020104020204" pitchFamily="34" charset="0"/>
              </a:rPr>
              <a:t> a la </a:t>
            </a:r>
            <a:r>
              <a:rPr lang="en-US" sz="1800" b="1" dirty="0" err="1">
                <a:latin typeface="Abadi" panose="020B0604020104020204" pitchFamily="34" charset="0"/>
              </a:rPr>
              <a:t>seguridad</a:t>
            </a:r>
            <a:r>
              <a:rPr lang="en-US" sz="1800" b="1" dirty="0">
                <a:latin typeface="Abadi" panose="020B0604020104020204" pitchFamily="34" charset="0"/>
              </a:rPr>
              <a:t> social </a:t>
            </a:r>
            <a:r>
              <a:rPr lang="en-US" sz="1800" b="1" dirty="0" err="1">
                <a:latin typeface="Abadi" panose="020B0604020104020204" pitchFamily="34" charset="0"/>
              </a:rPr>
              <a:t>mediante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contribuciones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adecuadas</a:t>
            </a:r>
            <a:r>
              <a:rPr lang="en-US" sz="1800" b="1" dirty="0">
                <a:latin typeface="Abadi" panose="020B0604020104020204" pitchFamily="34" charset="0"/>
              </a:rPr>
              <a:t> de </a:t>
            </a:r>
            <a:r>
              <a:rPr lang="en-US" sz="1800" b="1" dirty="0" err="1">
                <a:latin typeface="Abadi" panose="020B0604020104020204" pitchFamily="34" charset="0"/>
              </a:rPr>
              <a:t>los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empleadores</a:t>
            </a:r>
            <a:r>
              <a:rPr lang="en-US" sz="1800" b="1" dirty="0">
                <a:latin typeface="Abadi" panose="020B0604020104020204" pitchFamily="34" charset="0"/>
              </a:rPr>
              <a:t> y </a:t>
            </a:r>
            <a:r>
              <a:rPr lang="en-US" sz="1800" b="1" dirty="0" err="1">
                <a:latin typeface="Abadi" panose="020B0604020104020204" pitchFamily="34" charset="0"/>
              </a:rPr>
              <a:t>formalizar</a:t>
            </a:r>
            <a:r>
              <a:rPr lang="en-US" sz="1800" b="1" dirty="0">
                <a:latin typeface="Abadi" panose="020B0604020104020204" pitchFamily="34" charset="0"/>
              </a:rPr>
              <a:t> a </a:t>
            </a:r>
            <a:r>
              <a:rPr lang="en-US" sz="1800" b="1" dirty="0" err="1">
                <a:latin typeface="Abadi" panose="020B0604020104020204" pitchFamily="34" charset="0"/>
              </a:rPr>
              <a:t>los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trabajadores</a:t>
            </a:r>
            <a:r>
              <a:rPr lang="en-US" sz="1800" b="1" dirty="0">
                <a:latin typeface="Abadi" panose="020B0604020104020204" pitchFamily="34" charset="0"/>
              </a:rPr>
              <a:t> de la </a:t>
            </a:r>
            <a:r>
              <a:rPr lang="en-US" sz="1800" b="1" dirty="0" err="1">
                <a:latin typeface="Abadi" panose="020B0604020104020204" pitchFamily="34" charset="0"/>
              </a:rPr>
              <a:t>economía</a:t>
            </a:r>
            <a:r>
              <a:rPr lang="en-US" sz="1800" b="1" dirty="0">
                <a:latin typeface="Abadi" panose="020B0604020104020204" pitchFamily="34" charset="0"/>
              </a:rPr>
              <a:t> informal con </a:t>
            </a:r>
            <a:r>
              <a:rPr lang="en-US" sz="1800" b="1" dirty="0" err="1">
                <a:latin typeface="Abadi" panose="020B0604020104020204" pitchFamily="34" charset="0"/>
              </a:rPr>
              <a:t>contratos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decentes</a:t>
            </a:r>
            <a:r>
              <a:rPr lang="en-US" sz="1800" dirty="0">
                <a:latin typeface="Abadi" panose="020B0604020104020204" pitchFamily="34" charset="0"/>
              </a:rPr>
              <a:t> (</a:t>
            </a:r>
            <a:r>
              <a:rPr lang="en-US" sz="1800" dirty="0" err="1">
                <a:latin typeface="Abadi" panose="020B0604020104020204" pitchFamily="34" charset="0"/>
              </a:rPr>
              <a:t>por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ejemplo</a:t>
            </a:r>
            <a:r>
              <a:rPr lang="en-US" sz="1800" dirty="0">
                <a:latin typeface="Abadi" panose="020B0604020104020204" pitchFamily="34" charset="0"/>
              </a:rPr>
              <a:t>, Argentina, </a:t>
            </a:r>
            <a:r>
              <a:rPr lang="en-US" sz="1800" dirty="0" err="1">
                <a:latin typeface="Abadi" panose="020B0604020104020204" pitchFamily="34" charset="0"/>
              </a:rPr>
              <a:t>Brasil</a:t>
            </a:r>
            <a:r>
              <a:rPr lang="en-US" sz="1800" dirty="0">
                <a:latin typeface="Abadi" panose="020B0604020104020204" pitchFamily="34" charset="0"/>
              </a:rPr>
              <a:t>, </a:t>
            </a:r>
            <a:r>
              <a:rPr lang="en-US" sz="1800" dirty="0" err="1">
                <a:latin typeface="Abadi" panose="020B0604020104020204" pitchFamily="34" charset="0"/>
              </a:rPr>
              <a:t>Túnez</a:t>
            </a:r>
            <a:r>
              <a:rPr lang="en-US" sz="1800" dirty="0">
                <a:latin typeface="Abadi" panose="020B0604020104020204" pitchFamily="34" charset="0"/>
              </a:rPr>
              <a:t>, Uruguay).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err="1">
                <a:latin typeface="Abadi" panose="020B0604020104020204" pitchFamily="34" charset="0"/>
              </a:rPr>
              <a:t>Reasignar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el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gasto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público</a:t>
            </a:r>
            <a:r>
              <a:rPr lang="en-US" sz="1800" b="1" dirty="0">
                <a:latin typeface="Abadi" panose="020B0604020104020204" pitchFamily="34" charset="0"/>
              </a:rPr>
              <a:t>: </a:t>
            </a:r>
            <a:r>
              <a:rPr lang="en-US" sz="1800" dirty="0" err="1">
                <a:latin typeface="Abadi" panose="020B0604020104020204" pitchFamily="34" charset="0"/>
              </a:rPr>
              <a:t>reemplazanod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gastos</a:t>
            </a:r>
            <a:r>
              <a:rPr lang="en-US" sz="1800" dirty="0">
                <a:latin typeface="Abadi" panose="020B0604020104020204" pitchFamily="34" charset="0"/>
              </a:rPr>
              <a:t> de alto </a:t>
            </a:r>
            <a:r>
              <a:rPr lang="en-US" sz="1800" dirty="0" err="1">
                <a:latin typeface="Abadi" panose="020B0604020104020204" pitchFamily="34" charset="0"/>
              </a:rPr>
              <a:t>costo</a:t>
            </a:r>
            <a:r>
              <a:rPr lang="en-US" sz="1800" dirty="0">
                <a:latin typeface="Abadi" panose="020B0604020104020204" pitchFamily="34" charset="0"/>
              </a:rPr>
              <a:t> y bajo </a:t>
            </a:r>
            <a:r>
              <a:rPr lang="en-US" sz="1800" dirty="0" err="1">
                <a:latin typeface="Abadi" panose="020B0604020104020204" pitchFamily="34" charset="0"/>
              </a:rPr>
              <a:t>impacto</a:t>
            </a:r>
            <a:r>
              <a:rPr lang="en-US" sz="1800" dirty="0">
                <a:latin typeface="Abadi" panose="020B0604020104020204" pitchFamily="34" charset="0"/>
              </a:rPr>
              <a:t> social (</a:t>
            </a:r>
            <a:r>
              <a:rPr lang="en-US" sz="1800" dirty="0" err="1">
                <a:latin typeface="Abadi" panose="020B0604020104020204" pitchFamily="34" charset="0"/>
              </a:rPr>
              <a:t>por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ejemplo</a:t>
            </a:r>
            <a:r>
              <a:rPr lang="en-US" sz="1800" dirty="0">
                <a:latin typeface="Abadi" panose="020B0604020104020204" pitchFamily="34" charset="0"/>
              </a:rPr>
              <a:t>, </a:t>
            </a:r>
            <a:r>
              <a:rPr lang="en-US" sz="1800" dirty="0" err="1">
                <a:latin typeface="Abadi" panose="020B0604020104020204" pitchFamily="34" charset="0"/>
              </a:rPr>
              <a:t>defensa</a:t>
            </a:r>
            <a:r>
              <a:rPr lang="en-US" sz="1800" dirty="0">
                <a:latin typeface="Abadi" panose="020B0604020104020204" pitchFamily="34" charset="0"/>
              </a:rPr>
              <a:t> - Costa Rica, </a:t>
            </a:r>
            <a:r>
              <a:rPr lang="en-US" sz="1800" dirty="0" err="1">
                <a:latin typeface="Abadi" panose="020B0604020104020204" pitchFamily="34" charset="0"/>
              </a:rPr>
              <a:t>Tailandia</a:t>
            </a:r>
            <a:r>
              <a:rPr lang="en-US" sz="1800" dirty="0">
                <a:latin typeface="Abadi" panose="020B0604020104020204" pitchFamily="34" charset="0"/>
              </a:rPr>
              <a:t>)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err="1">
                <a:latin typeface="Abadi" panose="020B0604020104020204" pitchFamily="34" charset="0"/>
              </a:rPr>
              <a:t>Aprovechar</a:t>
            </a:r>
            <a:r>
              <a:rPr lang="en-US" sz="1800" b="1" dirty="0">
                <a:latin typeface="Abadi" panose="020B0604020104020204" pitchFamily="34" charset="0"/>
              </a:rPr>
              <a:t> las </a:t>
            </a:r>
            <a:r>
              <a:rPr lang="en-US" sz="1800" b="1" dirty="0" err="1">
                <a:latin typeface="Abadi" panose="020B0604020104020204" pitchFamily="34" charset="0"/>
              </a:rPr>
              <a:t>reservas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fiscales</a:t>
            </a:r>
            <a:r>
              <a:rPr lang="en-US" sz="1800" b="1" dirty="0">
                <a:latin typeface="Abadi" panose="020B0604020104020204" pitchFamily="34" charset="0"/>
              </a:rPr>
              <a:t> y de divisas </a:t>
            </a:r>
            <a:r>
              <a:rPr lang="en-US" sz="1800" dirty="0">
                <a:latin typeface="Abadi" panose="020B0604020104020204" pitchFamily="34" charset="0"/>
              </a:rPr>
              <a:t>(</a:t>
            </a:r>
            <a:r>
              <a:rPr lang="en-US" sz="1800" dirty="0" err="1">
                <a:latin typeface="Abadi" panose="020B0604020104020204" pitchFamily="34" charset="0"/>
              </a:rPr>
              <a:t>por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ejemplo</a:t>
            </a:r>
            <a:r>
              <a:rPr lang="en-US" sz="1800" dirty="0">
                <a:latin typeface="Abadi" panose="020B0604020104020204" pitchFamily="34" charset="0"/>
              </a:rPr>
              <a:t>, Chile, </a:t>
            </a:r>
            <a:r>
              <a:rPr lang="en-US" sz="1800" dirty="0" err="1">
                <a:latin typeface="Abadi" panose="020B0604020104020204" pitchFamily="34" charset="0"/>
              </a:rPr>
              <a:t>Noruega</a:t>
            </a:r>
            <a:r>
              <a:rPr lang="en-US" sz="1800" dirty="0">
                <a:latin typeface="Abadi" panose="020B0604020104020204" pitchFamily="34" charset="0"/>
              </a:rPr>
              <a:t>).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err="1">
                <a:latin typeface="Abadi" panose="020B0604020104020204" pitchFamily="34" charset="0"/>
              </a:rPr>
              <a:t>Adoptar</a:t>
            </a:r>
            <a:r>
              <a:rPr lang="en-US" sz="1800" b="1" dirty="0">
                <a:latin typeface="Abadi" panose="020B0604020104020204" pitchFamily="34" charset="0"/>
              </a:rPr>
              <a:t> un </a:t>
            </a:r>
            <a:r>
              <a:rPr lang="en-US" sz="1800" b="1" dirty="0" err="1">
                <a:latin typeface="Abadi" panose="020B0604020104020204" pitchFamily="34" charset="0"/>
              </a:rPr>
              <a:t>marco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macroeconómico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más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acomodaticio</a:t>
            </a:r>
            <a:r>
              <a:rPr lang="en-US" sz="1800" dirty="0">
                <a:latin typeface="Abadi" panose="020B0604020104020204" pitchFamily="34" charset="0"/>
              </a:rPr>
              <a:t> (</a:t>
            </a:r>
            <a:r>
              <a:rPr lang="en-US" sz="1800" dirty="0" err="1">
                <a:latin typeface="Abadi" panose="020B0604020104020204" pitchFamily="34" charset="0"/>
              </a:rPr>
              <a:t>tolerancia</a:t>
            </a:r>
            <a:r>
              <a:rPr lang="en-US" sz="1800" dirty="0">
                <a:latin typeface="Abadi" panose="020B0604020104020204" pitchFamily="34" charset="0"/>
              </a:rPr>
              <a:t> a </a:t>
            </a:r>
            <a:r>
              <a:rPr lang="en-US" sz="1800" dirty="0" err="1">
                <a:latin typeface="Abadi" panose="020B0604020104020204" pitchFamily="34" charset="0"/>
              </a:rPr>
              <a:t>cierta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inflación</a:t>
            </a:r>
            <a:r>
              <a:rPr lang="en-US" sz="1800" dirty="0">
                <a:latin typeface="Abadi" panose="020B0604020104020204" pitchFamily="34" charset="0"/>
              </a:rPr>
              <a:t>, </a:t>
            </a:r>
            <a:r>
              <a:rPr lang="en-US" sz="1800" dirty="0" err="1">
                <a:latin typeface="Abadi" panose="020B0604020104020204" pitchFamily="34" charset="0"/>
              </a:rPr>
              <a:t>déficit</a:t>
            </a:r>
            <a:r>
              <a:rPr lang="en-US" sz="1800" dirty="0">
                <a:latin typeface="Abadi" panose="020B0604020104020204" pitchFamily="34" charset="0"/>
              </a:rPr>
              <a:t> fiscal).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err="1">
                <a:latin typeface="Abadi" panose="020B0604020104020204" pitchFamily="34" charset="0"/>
              </a:rPr>
              <a:t>Ayudas</a:t>
            </a:r>
            <a:r>
              <a:rPr lang="en-US" sz="1800" b="1" dirty="0">
                <a:latin typeface="Abadi" panose="020B0604020104020204" pitchFamily="34" charset="0"/>
              </a:rPr>
              <a:t> y </a:t>
            </a:r>
            <a:r>
              <a:rPr lang="en-US" sz="1800" b="1" dirty="0" err="1">
                <a:latin typeface="Abadi" panose="020B0604020104020204" pitchFamily="34" charset="0"/>
              </a:rPr>
              <a:t>transferencias</a:t>
            </a:r>
            <a:r>
              <a:rPr lang="en-US" sz="1800" b="1" dirty="0">
                <a:latin typeface="Abadi" panose="020B0604020104020204" pitchFamily="34" charset="0"/>
              </a:rPr>
              <a:t> de Desarrollo </a:t>
            </a:r>
            <a:r>
              <a:rPr lang="en-US" sz="1800" dirty="0">
                <a:latin typeface="Abadi" panose="020B0604020104020204" pitchFamily="34" charset="0"/>
              </a:rPr>
              <a:t>(</a:t>
            </a:r>
            <a:r>
              <a:rPr lang="en-US" sz="1800" dirty="0" err="1">
                <a:latin typeface="Abadi" panose="020B0604020104020204" pitchFamily="34" charset="0"/>
              </a:rPr>
              <a:t>por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ejemplo</a:t>
            </a:r>
            <a:r>
              <a:rPr lang="en-US" sz="1800" dirty="0">
                <a:latin typeface="Abadi" panose="020B0604020104020204" pitchFamily="34" charset="0"/>
              </a:rPr>
              <a:t>, </a:t>
            </a:r>
            <a:r>
              <a:rPr lang="en-US" sz="1800" dirty="0" err="1">
                <a:latin typeface="Abadi" panose="020B0604020104020204" pitchFamily="34" charset="0"/>
              </a:rPr>
              <a:t>el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Fondo</a:t>
            </a:r>
            <a:r>
              <a:rPr lang="en-US" sz="1800" dirty="0">
                <a:latin typeface="Abadi" panose="020B0604020104020204" pitchFamily="34" charset="0"/>
              </a:rPr>
              <a:t> Mundial de </a:t>
            </a:r>
            <a:r>
              <a:rPr lang="en-US" sz="1800" dirty="0" err="1">
                <a:latin typeface="Abadi" panose="020B0604020104020204" pitchFamily="34" charset="0"/>
              </a:rPr>
              <a:t>Protección</a:t>
            </a:r>
            <a:r>
              <a:rPr lang="en-US" sz="1800" dirty="0">
                <a:latin typeface="Abadi" panose="020B0604020104020204" pitchFamily="34" charset="0"/>
              </a:rPr>
              <a:t> Social).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err="1">
                <a:latin typeface="Abadi" panose="020B0604020104020204" pitchFamily="34" charset="0"/>
              </a:rPr>
              <a:t>Nuevas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asignaciones</a:t>
            </a:r>
            <a:r>
              <a:rPr lang="en-US" sz="1800" b="1" dirty="0">
                <a:latin typeface="Abadi" panose="020B0604020104020204" pitchFamily="34" charset="0"/>
              </a:rPr>
              <a:t> de Derechos </a:t>
            </a:r>
            <a:r>
              <a:rPr lang="en-US" sz="1800" b="1" dirty="0" err="1">
                <a:latin typeface="Abadi" panose="020B0604020104020204" pitchFamily="34" charset="0"/>
              </a:rPr>
              <a:t>Especiales</a:t>
            </a:r>
            <a:r>
              <a:rPr lang="en-US" sz="1800" b="1" dirty="0">
                <a:latin typeface="Abadi" panose="020B0604020104020204" pitchFamily="34" charset="0"/>
              </a:rPr>
              <a:t> de Giro (DEG),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pero</a:t>
            </a:r>
            <a:r>
              <a:rPr lang="en-US" sz="1800" dirty="0">
                <a:latin typeface="Abadi" panose="020B0604020104020204" pitchFamily="34" charset="0"/>
              </a:rPr>
              <a:t> con un mejor </a:t>
            </a:r>
            <a:r>
              <a:rPr lang="en-US" sz="1800" dirty="0" err="1">
                <a:latin typeface="Abadi" panose="020B0604020104020204" pitchFamily="34" charset="0"/>
              </a:rPr>
              <a:t>mecanismo</a:t>
            </a:r>
            <a:r>
              <a:rPr lang="en-US" sz="1800" dirty="0">
                <a:latin typeface="Abadi" panose="020B0604020104020204" pitchFamily="34" charset="0"/>
              </a:rPr>
              <a:t> que no </a:t>
            </a:r>
            <a:r>
              <a:rPr lang="en-US" sz="1800" dirty="0" err="1">
                <a:latin typeface="Abadi" panose="020B0604020104020204" pitchFamily="34" charset="0"/>
              </a:rPr>
              <a:t>aumente</a:t>
            </a:r>
            <a:r>
              <a:rPr lang="en-US" sz="1800" dirty="0">
                <a:latin typeface="Abadi" panose="020B0604020104020204" pitchFamily="34" charset="0"/>
              </a:rPr>
              <a:t> la </a:t>
            </a:r>
            <a:r>
              <a:rPr lang="en-US" sz="1800" dirty="0" err="1">
                <a:latin typeface="Abadi" panose="020B0604020104020204" pitchFamily="34" charset="0"/>
              </a:rPr>
              <a:t>deuda</a:t>
            </a:r>
            <a:r>
              <a:rPr lang="en-US" sz="1800" dirty="0">
                <a:latin typeface="Abadi" panose="020B0604020104020204" pitchFamily="34" charset="0"/>
              </a:rPr>
              <a:t> y las </a:t>
            </a:r>
            <a:r>
              <a:rPr lang="en-US" sz="1800" dirty="0" err="1">
                <a:latin typeface="Abadi" panose="020B0604020104020204" pitchFamily="34" charset="0"/>
              </a:rPr>
              <a:t>condicionalidades</a:t>
            </a:r>
            <a:r>
              <a:rPr lang="en-US" sz="1800" dirty="0">
                <a:latin typeface="Abadi" panose="020B0604020104020204" pitchFamily="34" charset="0"/>
              </a:rPr>
              <a:t>, </a:t>
            </a:r>
            <a:r>
              <a:rPr lang="en-US" sz="1800" dirty="0" err="1">
                <a:latin typeface="Abadi" panose="020B0604020104020204" pitchFamily="34" charset="0"/>
              </a:rPr>
              <a:t>una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distribución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más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justa</a:t>
            </a:r>
            <a:r>
              <a:rPr lang="en-US" sz="1800" dirty="0">
                <a:latin typeface="Abadi" panose="020B0604020104020204" pitchFamily="34" charset="0"/>
              </a:rPr>
              <a:t> y </a:t>
            </a:r>
            <a:r>
              <a:rPr lang="en-US" sz="1800" dirty="0" err="1">
                <a:latin typeface="Abadi" panose="020B0604020104020204" pitchFamily="34" charset="0"/>
              </a:rPr>
              <a:t>periódica</a:t>
            </a:r>
            <a:r>
              <a:rPr lang="en-US" sz="1800" dirty="0">
                <a:latin typeface="Abadi" panose="020B0604020104020204" pitchFamily="34" charset="0"/>
              </a:rPr>
              <a:t> de </a:t>
            </a:r>
            <a:r>
              <a:rPr lang="en-US" sz="1800" dirty="0" err="1">
                <a:latin typeface="Abadi" panose="020B0604020104020204" pitchFamily="34" charset="0"/>
              </a:rPr>
              <a:t>los</a:t>
            </a:r>
            <a:r>
              <a:rPr lang="en-US" sz="1800" dirty="0">
                <a:latin typeface="Abadi" panose="020B0604020104020204" pitchFamily="34" charset="0"/>
              </a:rPr>
              <a:t> DEG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B2BA2D-06BB-81DE-6D23-47428123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41" y="25510"/>
            <a:ext cx="9144001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altLang="en-US" sz="2800" b="1" dirty="0">
                <a:solidFill>
                  <a:srgbClr val="0070C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 mundo inundado de dinero: hay muchas opciones de financiamiento a nivel nacional e internacional </a:t>
            </a:r>
            <a:endParaRPr lang="en-US" altLang="en-US" sz="2800" b="1" dirty="0">
              <a:solidFill>
                <a:srgbClr val="0070C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205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2019-2020 UN General Assembly Resolutions Singling Out Israel – Texts,  Votes, Analysis - UN Watch">
            <a:extLst>
              <a:ext uri="{FF2B5EF4-FFF2-40B4-BE49-F238E27FC236}">
                <a16:creationId xmlns:a16="http://schemas.microsoft.com/office/drawing/2014/main" id="{10B8AC91-1974-AD04-28CD-FFFE9F05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057CFF">
                <a:tint val="45000"/>
                <a:satMod val="400000"/>
              </a:srgbClr>
            </a:duotone>
            <a:alphaModFix amt="7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759"/>
                    </a14:imgEffect>
                    <a14:imgEffect>
                      <a14:saturation sa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0" r="16592" b="-1"/>
          <a:stretch/>
        </p:blipFill>
        <p:spPr bwMode="auto">
          <a:xfrm>
            <a:off x="-33139" y="0"/>
            <a:ext cx="5433231" cy="6892963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80112" y="-46221"/>
            <a:ext cx="34729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eaLnBrk="1" fontAlgn="base" hangingPunct="1">
              <a:lnSpc>
                <a:spcPct val="90000"/>
              </a:lnSpc>
              <a:spcAft>
                <a:spcPts val="600"/>
              </a:spcAft>
              <a:buClr>
                <a:srgbClr val="99CC00"/>
              </a:buClr>
              <a:buSzTx/>
              <a:tabLst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más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decisiones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puerta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cerrada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Importancia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diálogo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nacional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multilateralismo</a:t>
            </a:r>
            <a:endParaRPr kumimoji="0" lang="en-US" sz="2200" b="1" i="0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00092" y="1900013"/>
            <a:ext cx="365300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3D81"/>
              </a:buClr>
              <a:buSzTx/>
              <a:tabLst/>
              <a:defRPr/>
            </a:pPr>
            <a:r>
              <a:rPr lang="en-US" sz="1600" dirty="0">
                <a:latin typeface="Abadi" panose="020B0604020104020204" pitchFamily="34" charset="0"/>
              </a:rPr>
              <a:t>MALA GOBERNANZA</a:t>
            </a:r>
            <a:r>
              <a:rPr lang="en-US" sz="1600" b="0" dirty="0">
                <a:latin typeface="Abadi" panose="020B0604020104020204" pitchFamily="34" charset="0"/>
              </a:rPr>
              <a:t>: Las </a:t>
            </a:r>
            <a:r>
              <a:rPr lang="en-US" sz="1600" b="0" dirty="0" err="1">
                <a:latin typeface="Abadi" panose="020B0604020104020204" pitchFamily="34" charset="0"/>
              </a:rPr>
              <a:t>decisiones</a:t>
            </a:r>
            <a:r>
              <a:rPr lang="en-US" sz="1600" b="0" dirty="0">
                <a:latin typeface="Abadi" panose="020B0604020104020204" pitchFamily="34" charset="0"/>
              </a:rPr>
              <a:t> que </a:t>
            </a:r>
            <a:r>
              <a:rPr lang="en-US" sz="1600" b="0" dirty="0" err="1">
                <a:latin typeface="Abadi" panose="020B0604020104020204" pitchFamily="34" charset="0"/>
              </a:rPr>
              <a:t>afectan</a:t>
            </a:r>
            <a:r>
              <a:rPr lang="en-US" sz="1600" b="0" dirty="0">
                <a:latin typeface="Abadi" panose="020B0604020104020204" pitchFamily="34" charset="0"/>
              </a:rPr>
              <a:t> la </a:t>
            </a:r>
            <a:r>
              <a:rPr lang="en-US" sz="1600" b="0" dirty="0" err="1">
                <a:latin typeface="Abadi" panose="020B0604020104020204" pitchFamily="34" charset="0"/>
              </a:rPr>
              <a:t>vida</a:t>
            </a:r>
            <a:r>
              <a:rPr lang="en-US" sz="1600" b="0" dirty="0">
                <a:latin typeface="Abadi" panose="020B0604020104020204" pitchFamily="34" charset="0"/>
              </a:rPr>
              <a:t> y </a:t>
            </a:r>
            <a:r>
              <a:rPr lang="en-US" sz="1600" b="0" dirty="0" err="1">
                <a:latin typeface="Abadi" panose="020B0604020104020204" pitchFamily="34" charset="0"/>
              </a:rPr>
              <a:t>el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bienestar</a:t>
            </a:r>
            <a:r>
              <a:rPr lang="en-US" sz="1600" b="0" dirty="0">
                <a:latin typeface="Abadi" panose="020B0604020104020204" pitchFamily="34" charset="0"/>
              </a:rPr>
              <a:t> de </a:t>
            </a:r>
            <a:r>
              <a:rPr lang="en-US" sz="1600" b="0" dirty="0" err="1">
                <a:latin typeface="Abadi" panose="020B0604020104020204" pitchFamily="34" charset="0"/>
              </a:rPr>
              <a:t>millones</a:t>
            </a:r>
            <a:r>
              <a:rPr lang="en-US" sz="1600" b="0" dirty="0">
                <a:latin typeface="Abadi" panose="020B0604020104020204" pitchFamily="34" charset="0"/>
              </a:rPr>
              <a:t> de personas a menudo se toman a </a:t>
            </a:r>
            <a:r>
              <a:rPr lang="en-US" sz="1600" b="0" dirty="0" err="1">
                <a:latin typeface="Abadi" panose="020B0604020104020204" pitchFamily="34" charset="0"/>
              </a:rPr>
              <a:t>puerta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cerrada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en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el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Ministerio</a:t>
            </a:r>
            <a:r>
              <a:rPr lang="en-US" sz="1600" b="0" dirty="0">
                <a:latin typeface="Abadi" panose="020B0604020104020204" pitchFamily="34" charset="0"/>
              </a:rPr>
              <a:t> de </a:t>
            </a:r>
            <a:r>
              <a:rPr lang="en-US" sz="1600" b="0" dirty="0" err="1">
                <a:latin typeface="Abadi" panose="020B0604020104020204" pitchFamily="34" charset="0"/>
              </a:rPr>
              <a:t>Finanzas</a:t>
            </a:r>
            <a:r>
              <a:rPr lang="en-US" sz="1600" b="0" dirty="0">
                <a:latin typeface="Abadi" panose="020B0604020104020204" pitchFamily="34" charset="0"/>
              </a:rPr>
              <a:t> o </a:t>
            </a:r>
            <a:r>
              <a:rPr lang="en-US" sz="1600" b="0" dirty="0" err="1">
                <a:latin typeface="Abadi" panose="020B0604020104020204" pitchFamily="34" charset="0"/>
              </a:rPr>
              <a:t>en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organizaciones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opacas</a:t>
            </a:r>
            <a:r>
              <a:rPr lang="en-US" sz="1600" b="0" dirty="0">
                <a:latin typeface="Abadi" panose="020B0604020104020204" pitchFamily="34" charset="0"/>
              </a:rPr>
              <a:t> que no son </a:t>
            </a:r>
            <a:r>
              <a:rPr lang="en-US" sz="1600" b="0" dirty="0" err="1">
                <a:latin typeface="Abadi" panose="020B0604020104020204" pitchFamily="34" charset="0"/>
              </a:rPr>
              <a:t>democráticas</a:t>
            </a:r>
            <a:r>
              <a:rPr lang="en-US" sz="1600" b="0" dirty="0">
                <a:latin typeface="Abadi" panose="020B0604020104020204" pitchFamily="34" charset="0"/>
              </a:rPr>
              <a:t> (</a:t>
            </a:r>
            <a:r>
              <a:rPr lang="en-US" sz="1600" b="0" dirty="0" err="1">
                <a:latin typeface="Abadi" panose="020B0604020104020204" pitchFamily="34" charset="0"/>
              </a:rPr>
              <a:t>eg</a:t>
            </a:r>
            <a:r>
              <a:rPr lang="en-US" sz="1600" b="0" dirty="0">
                <a:latin typeface="Abadi" panose="020B0604020104020204" pitchFamily="34" charset="0"/>
              </a:rPr>
              <a:t> IFIs con unos </a:t>
            </a:r>
            <a:r>
              <a:rPr lang="en-US" sz="1600" b="0" dirty="0" err="1">
                <a:latin typeface="Abadi" panose="020B0604020104020204" pitchFamily="34" charset="0"/>
              </a:rPr>
              <a:t>pocos</a:t>
            </a:r>
            <a:r>
              <a:rPr lang="en-US" sz="1600" b="0" dirty="0">
                <a:latin typeface="Abadi" panose="020B0604020104020204" pitchFamily="34" charset="0"/>
              </a:rPr>
              <a:t> paises con la </a:t>
            </a:r>
            <a:r>
              <a:rPr lang="en-US" sz="1600" b="0" dirty="0" err="1">
                <a:latin typeface="Abadi" panose="020B0604020104020204" pitchFamily="34" charset="0"/>
              </a:rPr>
              <a:t>mayoria</a:t>
            </a:r>
            <a:r>
              <a:rPr lang="en-US" sz="1600" b="0" dirty="0">
                <a:latin typeface="Abadi" panose="020B0604020104020204" pitchFamily="34" charset="0"/>
              </a:rPr>
              <a:t> de </a:t>
            </a:r>
            <a:r>
              <a:rPr lang="en-US" sz="1600" b="0" dirty="0" err="1">
                <a:latin typeface="Abadi" panose="020B0604020104020204" pitchFamily="34" charset="0"/>
              </a:rPr>
              <a:t>votos</a:t>
            </a:r>
            <a:r>
              <a:rPr lang="en-US" sz="1600" b="0" dirty="0">
                <a:latin typeface="Abadi" panose="020B0604020104020204" pitchFamily="34" charset="0"/>
              </a:rPr>
              <a:t>, G20 </a:t>
            </a:r>
            <a:r>
              <a:rPr lang="en-US" sz="1600" b="0" dirty="0" err="1">
                <a:latin typeface="Abadi" panose="020B0604020104020204" pitchFamily="34" charset="0"/>
              </a:rPr>
              <a:t>excluyendo</a:t>
            </a:r>
            <a:r>
              <a:rPr lang="en-US" sz="1600" b="0" dirty="0">
                <a:latin typeface="Abadi" panose="020B0604020104020204" pitchFamily="34" charset="0"/>
              </a:rPr>
              <a:t> a 173 paises)</a:t>
            </a: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3D8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="0" dirty="0">
              <a:latin typeface="Abadi" panose="020B0604020104020204" pitchFamily="34" charset="0"/>
            </a:endParaRPr>
          </a:p>
          <a:p>
            <a:pPr marL="114300"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3D81"/>
              </a:buClr>
              <a:buSzTx/>
              <a:tabLst/>
              <a:defRPr/>
            </a:pPr>
            <a:r>
              <a:rPr kumimoji="0" lang="en-US" sz="16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BUENA GOBERNANZA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: </a:t>
            </a:r>
            <a:endParaRPr lang="en-US" sz="1600" b="0" dirty="0">
              <a:latin typeface="Abadi" panose="020B0604020104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003D8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El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diálogo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social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nacional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con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el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gobierno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y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sindicatos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libres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, 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empleadores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federados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y </a:t>
            </a:r>
            <a:r>
              <a:rPr lang="en-US" sz="1600" b="0" dirty="0" err="1">
                <a:latin typeface="Abadi" panose="020B0604020104020204" pitchFamily="34" charset="0"/>
              </a:rPr>
              <a:t>organizaciones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representativas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de la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sociedad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civil, es la  mejor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estrategia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para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identificar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políticas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óptimas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para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el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desarrollo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003D8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Abadi" panose="020B0604020104020204" pitchFamily="34" charset="0"/>
              </a:rPr>
              <a:t>El </a:t>
            </a:r>
            <a:r>
              <a:rPr lang="en-US" sz="1600" b="0" dirty="0" err="1">
                <a:latin typeface="Abadi" panose="020B0604020104020204" pitchFamily="34" charset="0"/>
              </a:rPr>
              <a:t>multilateralismo</a:t>
            </a:r>
            <a:r>
              <a:rPr lang="en-US" sz="1600" b="0" dirty="0">
                <a:latin typeface="Abadi" panose="020B0604020104020204" pitchFamily="34" charset="0"/>
              </a:rPr>
              <a:t>  (</a:t>
            </a:r>
            <a:r>
              <a:rPr lang="en-US" sz="1600" b="0" dirty="0" err="1">
                <a:latin typeface="Abadi" panose="020B0604020104020204" pitchFamily="34" charset="0"/>
              </a:rPr>
              <a:t>eg.</a:t>
            </a:r>
            <a:r>
              <a:rPr lang="en-US" sz="1600" b="0" dirty="0">
                <a:latin typeface="Abadi" panose="020B0604020104020204" pitchFamily="34" charset="0"/>
              </a:rPr>
              <a:t> ONU o </a:t>
            </a:r>
            <a:r>
              <a:rPr lang="en-US" sz="1600" b="0" dirty="0" err="1">
                <a:latin typeface="Abadi" panose="020B0604020104020204" pitchFamily="34" charset="0"/>
              </a:rPr>
              <a:t>regionalismo</a:t>
            </a:r>
            <a:r>
              <a:rPr lang="en-US" sz="1600" b="0" dirty="0">
                <a:latin typeface="Abadi" panose="020B0604020104020204" pitchFamily="34" charset="0"/>
              </a:rPr>
              <a:t> un </a:t>
            </a:r>
            <a:r>
              <a:rPr lang="en-US" sz="1600" b="0" dirty="0" err="1">
                <a:latin typeface="Abadi" panose="020B0604020104020204" pitchFamily="34" charset="0"/>
              </a:rPr>
              <a:t>país</a:t>
            </a:r>
            <a:r>
              <a:rPr lang="en-US" sz="1600" b="0" dirty="0">
                <a:latin typeface="Abadi" panose="020B0604020104020204" pitchFamily="34" charset="0"/>
              </a:rPr>
              <a:t> un </a:t>
            </a:r>
            <a:r>
              <a:rPr lang="en-US" sz="1600" b="0" dirty="0" err="1">
                <a:latin typeface="Abadi" panose="020B0604020104020204" pitchFamily="34" charset="0"/>
              </a:rPr>
              <a:t>voto</a:t>
            </a:r>
            <a:r>
              <a:rPr lang="en-US" sz="1600" b="0" dirty="0">
                <a:latin typeface="Abadi" panose="020B0604020104020204" pitchFamily="34" charset="0"/>
              </a:rPr>
              <a:t>)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3D8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6844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8575" y="1569660"/>
            <a:ext cx="85511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GRACIAS</a:t>
            </a:r>
            <a:r>
              <a:rPr lang="en-US" sz="6600" i="0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495491" y="3320988"/>
            <a:ext cx="8551166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1600" i="0" u="sng" dirty="0">
                <a:solidFill>
                  <a:srgbClr val="333333"/>
                </a:solidFill>
                <a:effectLst/>
                <a:latin typeface="Abadi"/>
                <a:cs typeface="Calibri Light" panose="020F0302020204030204" pitchFamily="34" charset="0"/>
              </a:rPr>
              <a:t>REFERENCIAS:</a:t>
            </a:r>
          </a:p>
          <a:p>
            <a:pPr marL="0" indent="0">
              <a:buNone/>
            </a:pPr>
            <a:br>
              <a:rPr lang="en-US" altLang="en-US" sz="1600" b="0" dirty="0">
                <a:solidFill>
                  <a:srgbClr val="000000"/>
                </a:solidFill>
                <a:latin typeface="Abadi"/>
                <a:cs typeface="Calibri Light" panose="020F0302020204030204" pitchFamily="34" charset="0"/>
              </a:rPr>
            </a:br>
            <a:r>
              <a:rPr lang="en-US" altLang="en-US" sz="1600" b="0" dirty="0">
                <a:solidFill>
                  <a:srgbClr val="000000"/>
                </a:solidFill>
                <a:latin typeface="Abadi"/>
                <a:ea typeface="ＭＳ Ｐゴシック" pitchFamily="34" charset="-128"/>
                <a:cs typeface="Calibri Light" panose="020F0302020204030204" pitchFamily="34" charset="0"/>
              </a:rPr>
              <a:t>Ortiz</a:t>
            </a:r>
            <a:r>
              <a:rPr lang="en-US" altLang="en-US" sz="1600" dirty="0">
                <a:solidFill>
                  <a:srgbClr val="000000"/>
                </a:solidFill>
                <a:latin typeface="Abadi"/>
                <a:ea typeface="ＭＳ Ｐゴシック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Abadi"/>
                <a:ea typeface="ＭＳ Ｐゴシック" pitchFamily="34" charset="-128"/>
                <a:cs typeface="Calibri Light" panose="020F0302020204030204" pitchFamily="34" charset="0"/>
              </a:rPr>
              <a:t>and Cummins </a:t>
            </a:r>
            <a:r>
              <a:rPr lang="en-US" altLang="en-US" sz="1600" b="0" dirty="0">
                <a:solidFill>
                  <a:srgbClr val="000000"/>
                </a:solidFill>
                <a:latin typeface="Abadi" panose="020B0604020104020204" pitchFamily="34" charset="0"/>
                <a:ea typeface="ＭＳ Ｐゴシック" pitchFamily="34" charset="-128"/>
                <a:cs typeface="Calibri Light" panose="020F0302020204030204" pitchFamily="34" charset="0"/>
              </a:rPr>
              <a:t>(</a:t>
            </a:r>
            <a:r>
              <a:rPr lang="en-US" altLang="en-US" sz="1600" b="0" dirty="0">
                <a:latin typeface="Abadi" panose="020B0604020104020204" pitchFamily="34" charset="0"/>
                <a:ea typeface="ＭＳ Ｐゴシック" pitchFamily="34" charset="-128"/>
              </a:rPr>
              <a:t>2022): </a:t>
            </a:r>
            <a:r>
              <a:rPr lang="en-US" altLang="en-US" sz="1600" dirty="0">
                <a:solidFill>
                  <a:srgbClr val="0070C0"/>
                </a:solidFill>
                <a:latin typeface="Abadi" panose="020B0604020104020204" pitchFamily="34" charset="0"/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Austerity: A Global Report on Budget Cuts and Harmful Social Reforms in 2022-25</a:t>
            </a:r>
            <a:r>
              <a:rPr lang="en-US" altLang="en-US" sz="1600" dirty="0">
                <a:latin typeface="Abadi" panose="020B0604020104020204" pitchFamily="34" charset="0"/>
                <a:ea typeface="ＭＳ Ｐゴシック" pitchFamily="34" charset="-128"/>
              </a:rPr>
              <a:t>. </a:t>
            </a:r>
            <a:r>
              <a:rPr lang="en-US" altLang="en-US" sz="1600" b="0" dirty="0">
                <a:latin typeface="Abadi" panose="020B0604020104020204" pitchFamily="34" charset="0"/>
                <a:ea typeface="ＭＳ Ｐゴシック" pitchFamily="34" charset="-128"/>
              </a:rPr>
              <a:t>Amsterdam, Brussels, Geneva, Johannesburg, Lima, London, New York, Penang, Rabat: ActionAid, Arab Watch Coalition (AWC), Eurodad, Financial Transparency Coalition (FTC), Global Social Justice, Initiative for Policy Dialogue (IPD), International Trade Union Confederation (ITUC), </a:t>
            </a:r>
            <a:r>
              <a:rPr lang="en-US" altLang="en-US" sz="1600" b="0" dirty="0" err="1">
                <a:latin typeface="Abadi" panose="020B0604020104020204" pitchFamily="34" charset="0"/>
                <a:ea typeface="ＭＳ Ｐゴシック" pitchFamily="34" charset="-128"/>
              </a:rPr>
              <a:t>Latindadd</a:t>
            </a:r>
            <a:r>
              <a:rPr lang="en-US" altLang="en-US" sz="1600" b="0" dirty="0">
                <a:latin typeface="Abadi" panose="020B0604020104020204" pitchFamily="34" charset="0"/>
                <a:ea typeface="ＭＳ Ｐゴシック" pitchFamily="34" charset="-128"/>
              </a:rPr>
              <a:t>, Public Services International (PSI), The Bretton Woods Project, Third World Network (TWN) and Wemos.</a:t>
            </a: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latin typeface="Abadi"/>
              <a:ea typeface="ＭＳ Ｐゴシック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latin typeface="Abadi"/>
                <a:ea typeface="ＭＳ Ｐゴシック" pitchFamily="34" charset="-128"/>
                <a:cs typeface="Calibri Light" panose="020F0302020204030204" pitchFamily="34" charset="0"/>
              </a:rPr>
              <a:t>Ortiz, Chowdhury, Duran, Muzaffar and Urban (2019)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/>
                <a:ea typeface="ＭＳ Ｐゴシック" pitchFamily="34" charset="-128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 on Fiscal Space for Social Protection: Assessing Financing Options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/>
                <a:ea typeface="ＭＳ Ｐゴシック" pitchFamily="34" charset="-128"/>
                <a:cs typeface="Calibri Light" panose="020F03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  <a:ea typeface="ＭＳ Ｐゴシック" pitchFamily="34" charset="-128"/>
                <a:cs typeface="Calibri Light" panose="020F0302020204030204" pitchFamily="34" charset="0"/>
              </a:rPr>
              <a:t>Geneva and New York: ILO and UNWOMEN</a:t>
            </a:r>
            <a:endParaRPr lang="en-GB" sz="1600" b="0" dirty="0">
              <a:solidFill>
                <a:srgbClr val="000000"/>
              </a:solidFill>
              <a:highlight>
                <a:srgbClr val="AFCEEB"/>
              </a:highlight>
              <a:latin typeface="Abadi"/>
              <a:cs typeface="Calibri Light" panose="020F0302020204030204" pitchFamily="34" charset="0"/>
            </a:endParaRPr>
          </a:p>
          <a:p>
            <a:pPr marL="0" indent="0" eaLnBrk="1" hangingPunct="1">
              <a:buNone/>
            </a:pPr>
            <a:br>
              <a:rPr lang="en-GB" sz="1600" b="0" dirty="0">
                <a:solidFill>
                  <a:srgbClr val="000000"/>
                </a:solidFill>
                <a:latin typeface="Abadi"/>
                <a:cs typeface="Calibri Light" panose="020F0302020204030204" pitchFamily="34" charset="0"/>
              </a:rPr>
            </a:br>
            <a:endParaRPr lang="en-GB" sz="1600" dirty="0">
              <a:solidFill>
                <a:srgbClr val="000000"/>
              </a:solidFill>
              <a:latin typeface="Abadi"/>
              <a:cs typeface="Calibri Light" panose="020F0302020204030204" pitchFamily="34" charset="0"/>
            </a:endParaRPr>
          </a:p>
          <a:p>
            <a:pPr marL="0" indent="0" eaLnBrk="1" hangingPunct="1">
              <a:buNone/>
            </a:pPr>
            <a:endParaRPr lang="en-GB" sz="1600" dirty="0">
              <a:solidFill>
                <a:srgbClr val="000000"/>
              </a:solidFill>
              <a:latin typeface="Abadi"/>
              <a:cs typeface="Calibri Light" panose="020F0302020204030204" pitchFamily="34" charset="0"/>
            </a:endParaRPr>
          </a:p>
          <a:p>
            <a:pPr marL="0" indent="0" algn="ctr" eaLnBrk="1" hangingPunct="1">
              <a:buNone/>
            </a:pPr>
            <a:endParaRPr lang="en-US" sz="1600" b="0" i="0" dirty="0">
              <a:solidFill>
                <a:srgbClr val="333333"/>
              </a:solidFill>
              <a:effectLst/>
              <a:latin typeface="Abadi"/>
              <a:cs typeface="Calibri Light" panose="020F03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FBFA67-F934-41DF-B2EB-03F3AC29D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4" y="0"/>
            <a:ext cx="8622666" cy="15696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6B521-55C7-44D8-9E3D-59507CE07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2" t="32194" r="4724" b="33787"/>
          <a:stretch/>
        </p:blipFill>
        <p:spPr>
          <a:xfrm>
            <a:off x="14270" y="0"/>
            <a:ext cx="342038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2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52322" y="636700"/>
            <a:ext cx="6347970" cy="994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Segunda Cumbre Mundial de Desarrollo Social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C1CB0-63F0-4304-9C34-4F4D6BA8B5E5}"/>
              </a:ext>
            </a:extLst>
          </p:cNvPr>
          <p:cNvSpPr/>
          <p:nvPr/>
        </p:nvSpPr>
        <p:spPr>
          <a:xfrm>
            <a:off x="852322" y="1808820"/>
            <a:ext cx="5915923" cy="430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0" dirty="0" err="1">
                <a:latin typeface="+mn-lt"/>
              </a:rPr>
              <a:t>Necesidad</a:t>
            </a:r>
            <a:r>
              <a:rPr lang="en-US" altLang="en-US" sz="1400" b="0" dirty="0">
                <a:latin typeface="+mn-lt"/>
              </a:rPr>
              <a:t> de </a:t>
            </a:r>
            <a:r>
              <a:rPr lang="en-US" altLang="en-US" sz="1400" b="0" dirty="0" err="1">
                <a:latin typeface="+mn-lt"/>
              </a:rPr>
              <a:t>ambición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 err="1">
                <a:latin typeface="+mn-lt"/>
              </a:rPr>
              <a:t>visión</a:t>
            </a:r>
            <a:r>
              <a:rPr lang="en-US" altLang="en-US" sz="1400" b="0" dirty="0">
                <a:latin typeface="+mn-lt"/>
              </a:rPr>
              <a:t> para </a:t>
            </a:r>
            <a:r>
              <a:rPr lang="en-US" altLang="en-US" sz="1400" b="0" dirty="0" err="1">
                <a:latin typeface="+mn-lt"/>
              </a:rPr>
              <a:t>avanzar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realmente</a:t>
            </a:r>
            <a:r>
              <a:rPr lang="en-US" altLang="en-US" sz="1400" b="0" dirty="0">
                <a:latin typeface="+mn-lt"/>
              </a:rPr>
              <a:t> la </a:t>
            </a:r>
            <a:r>
              <a:rPr lang="en-US" altLang="en-US" sz="1400" b="0" dirty="0" err="1">
                <a:latin typeface="+mn-lt"/>
              </a:rPr>
              <a:t>justicia</a:t>
            </a:r>
            <a:r>
              <a:rPr lang="en-US" altLang="en-US" sz="1400" b="0" dirty="0">
                <a:latin typeface="+mn-lt"/>
              </a:rPr>
              <a:t> social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El </a:t>
            </a:r>
            <a:r>
              <a:rPr lang="en-US" altLang="en-US" sz="1400" b="0" dirty="0" err="1">
                <a:latin typeface="+mn-lt"/>
              </a:rPr>
              <a:t>mundo</a:t>
            </a:r>
            <a:r>
              <a:rPr lang="en-US" altLang="en-US" sz="1400" b="0" dirty="0">
                <a:latin typeface="+mn-lt"/>
              </a:rPr>
              <a:t> muy </a:t>
            </a:r>
            <a:r>
              <a:rPr lang="en-US" altLang="en-US" sz="1400" b="0" dirty="0" err="1">
                <a:latin typeface="+mn-lt"/>
              </a:rPr>
              <a:t>cambiado</a:t>
            </a:r>
            <a:r>
              <a:rPr lang="en-US" altLang="en-US" sz="1400" b="0" dirty="0">
                <a:latin typeface="+mn-lt"/>
              </a:rPr>
              <a:t> desde la Cumbre Social de 1995. </a:t>
            </a:r>
            <a:r>
              <a:rPr lang="en-US" altLang="en-US" sz="1400" b="0" dirty="0" err="1">
                <a:latin typeface="+mn-lt"/>
              </a:rPr>
              <a:t>Policrisis</a:t>
            </a:r>
            <a:r>
              <a:rPr lang="en-US" altLang="en-US" sz="1400" b="0" dirty="0">
                <a:latin typeface="+mn-lt"/>
              </a:rPr>
              <a:t>: pandemias, crisis del </a:t>
            </a:r>
            <a:r>
              <a:rPr lang="en-US" altLang="en-US" sz="1400" b="0" dirty="0" err="1">
                <a:latin typeface="+mn-lt"/>
              </a:rPr>
              <a:t>costo</a:t>
            </a:r>
            <a:r>
              <a:rPr lang="en-US" altLang="en-US" sz="1400" b="0" dirty="0">
                <a:latin typeface="+mn-lt"/>
              </a:rPr>
              <a:t> de </a:t>
            </a:r>
            <a:r>
              <a:rPr lang="en-US" altLang="en-US" sz="1400" b="0" dirty="0" err="1">
                <a:latin typeface="+mn-lt"/>
              </a:rPr>
              <a:t>vida</a:t>
            </a:r>
            <a:r>
              <a:rPr lang="en-US" altLang="en-US" sz="1400" b="0" dirty="0">
                <a:latin typeface="+mn-lt"/>
              </a:rPr>
              <a:t>, crisis </a:t>
            </a:r>
            <a:r>
              <a:rPr lang="en-US" altLang="en-US" sz="1400" b="0" dirty="0" err="1">
                <a:latin typeface="+mn-lt"/>
              </a:rPr>
              <a:t>climática</a:t>
            </a:r>
            <a:r>
              <a:rPr lang="en-US" altLang="en-US" sz="1400" b="0" dirty="0">
                <a:latin typeface="+mn-lt"/>
              </a:rPr>
              <a:t>, crisis de </a:t>
            </a:r>
            <a:r>
              <a:rPr lang="en-US" altLang="en-US" sz="1400" b="0" dirty="0" err="1">
                <a:latin typeface="+mn-lt"/>
              </a:rPr>
              <a:t>empleo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 err="1">
                <a:latin typeface="+mn-lt"/>
              </a:rPr>
              <a:t>desconfianza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en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los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gobiernos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 err="1">
                <a:latin typeface="+mn-lt"/>
              </a:rPr>
              <a:t>incremento</a:t>
            </a:r>
            <a:r>
              <a:rPr lang="en-US" altLang="en-US" sz="1400" b="0" dirty="0">
                <a:latin typeface="+mn-lt"/>
              </a:rPr>
              <a:t> de la </a:t>
            </a:r>
            <a:r>
              <a:rPr lang="en-US" altLang="en-US" sz="1400" b="0" dirty="0" err="1">
                <a:latin typeface="+mn-lt"/>
              </a:rPr>
              <a:t>desigualdad</a:t>
            </a:r>
            <a:r>
              <a:rPr lang="en-US" altLang="en-US" sz="1400" b="0" dirty="0">
                <a:latin typeface="+mn-lt"/>
              </a:rPr>
              <a:t>. Mundo digital/IA…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No solo </a:t>
            </a:r>
            <a:r>
              <a:rPr lang="en-US" altLang="en-US" sz="1400" b="0" dirty="0" err="1">
                <a:latin typeface="+mn-lt"/>
              </a:rPr>
              <a:t>medidas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paliativas</a:t>
            </a:r>
            <a:r>
              <a:rPr lang="en-US" altLang="en-US" sz="1400" b="0" dirty="0">
                <a:latin typeface="+mn-lt"/>
              </a:rPr>
              <a:t> - Más </a:t>
            </a:r>
            <a:r>
              <a:rPr lang="en-US" altLang="en-US" sz="1400" b="0" dirty="0" err="1">
                <a:latin typeface="+mn-lt"/>
              </a:rPr>
              <a:t>allá</a:t>
            </a:r>
            <a:r>
              <a:rPr lang="en-US" altLang="en-US" sz="1400" b="0" dirty="0">
                <a:latin typeface="+mn-lt"/>
              </a:rPr>
              <a:t> de “no </a:t>
            </a:r>
            <a:r>
              <a:rPr lang="en-US" altLang="en-US" sz="1400" b="0" dirty="0" err="1">
                <a:latin typeface="+mn-lt"/>
              </a:rPr>
              <a:t>dejar</a:t>
            </a:r>
            <a:r>
              <a:rPr lang="en-US" altLang="en-US" sz="1400" b="0" dirty="0">
                <a:latin typeface="+mn-lt"/>
              </a:rPr>
              <a:t> a </a:t>
            </a:r>
            <a:r>
              <a:rPr lang="en-US" altLang="en-US" sz="1400" b="0" dirty="0" err="1">
                <a:latin typeface="+mn-lt"/>
              </a:rPr>
              <a:t>nadie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atrás</a:t>
            </a:r>
            <a:r>
              <a:rPr lang="en-US" altLang="en-US" sz="1400" b="0" dirty="0">
                <a:latin typeface="+mn-lt"/>
              </a:rPr>
              <a:t>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Es </a:t>
            </a:r>
            <a:r>
              <a:rPr lang="en-US" altLang="en-US" sz="1400" b="0" dirty="0" err="1">
                <a:latin typeface="+mn-lt"/>
              </a:rPr>
              <a:t>el</a:t>
            </a:r>
            <a:r>
              <a:rPr lang="en-US" altLang="en-US" sz="1400" b="0" dirty="0">
                <a:latin typeface="+mn-lt"/>
              </a:rPr>
              <a:t> momento de </a:t>
            </a:r>
            <a:r>
              <a:rPr lang="en-US" altLang="en-US" sz="1400" b="0" dirty="0" err="1">
                <a:latin typeface="+mn-lt"/>
              </a:rPr>
              <a:t>proponer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políticas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efectivas</a:t>
            </a:r>
            <a:r>
              <a:rPr lang="en-US" altLang="en-US" sz="1400" b="0" dirty="0">
                <a:latin typeface="+mn-lt"/>
              </a:rPr>
              <a:t> para </a:t>
            </a:r>
            <a:r>
              <a:rPr lang="en-US" altLang="en-US" sz="1400" b="0" dirty="0" err="1">
                <a:latin typeface="+mn-lt"/>
              </a:rPr>
              <a:t>reducir</a:t>
            </a:r>
            <a:r>
              <a:rPr lang="en-US" altLang="en-US" sz="1400" b="0" dirty="0">
                <a:latin typeface="+mn-lt"/>
              </a:rPr>
              <a:t> la </a:t>
            </a:r>
            <a:r>
              <a:rPr lang="en-US" altLang="en-US" sz="1400" b="0" dirty="0" err="1">
                <a:latin typeface="+mn-lt"/>
              </a:rPr>
              <a:t>desigualdad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 err="1">
                <a:latin typeface="+mn-lt"/>
              </a:rPr>
              <a:t>avanzar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los</a:t>
            </a:r>
            <a:r>
              <a:rPr lang="en-US" altLang="en-US" sz="1400" b="0" dirty="0">
                <a:latin typeface="+mn-lt"/>
              </a:rPr>
              <a:t> derechos </a:t>
            </a:r>
            <a:r>
              <a:rPr lang="en-US" altLang="en-US" sz="1400" b="0" dirty="0" err="1">
                <a:latin typeface="+mn-lt"/>
              </a:rPr>
              <a:t>humanos</a:t>
            </a:r>
            <a:r>
              <a:rPr lang="en-US" altLang="en-US" sz="1400" b="0" dirty="0">
                <a:latin typeface="+mn-lt"/>
              </a:rPr>
              <a:t> y la </a:t>
            </a:r>
            <a:r>
              <a:rPr lang="en-US" altLang="en-US" sz="1400" b="0" dirty="0" err="1">
                <a:latin typeface="+mn-lt"/>
              </a:rPr>
              <a:t>justicia</a:t>
            </a:r>
            <a:r>
              <a:rPr lang="en-US" altLang="en-US" sz="1400" b="0" dirty="0">
                <a:latin typeface="+mn-lt"/>
              </a:rPr>
              <a:t> social, y </a:t>
            </a:r>
            <a:r>
              <a:rPr lang="en-US" altLang="en-US" sz="1400" b="0" dirty="0" err="1">
                <a:latin typeface="+mn-lt"/>
              </a:rPr>
              <a:t>crear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cohesión</a:t>
            </a:r>
            <a:r>
              <a:rPr lang="en-US" altLang="en-US" sz="1400" b="0" dirty="0">
                <a:latin typeface="+mn-lt"/>
              </a:rPr>
              <a:t> social y </a:t>
            </a:r>
            <a:r>
              <a:rPr lang="en-US" altLang="en-US" sz="1400" b="0" dirty="0" err="1">
                <a:latin typeface="+mn-lt"/>
              </a:rPr>
              <a:t>confianza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en</a:t>
            </a:r>
            <a:r>
              <a:rPr lang="en-US" altLang="en-US" sz="1400" b="0" dirty="0">
                <a:latin typeface="+mn-lt"/>
              </a:rPr>
              <a:t> la </a:t>
            </a:r>
            <a:r>
              <a:rPr lang="en-US" altLang="en-US" sz="1400" b="0" dirty="0" err="1">
                <a:latin typeface="+mn-lt"/>
              </a:rPr>
              <a:t>sociedad</a:t>
            </a:r>
            <a:r>
              <a:rPr lang="en-US" altLang="en-US" sz="1400" b="0" dirty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0" dirty="0" err="1">
                <a:latin typeface="+mn-lt"/>
              </a:rPr>
              <a:t>Servicios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públicos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universales</a:t>
            </a:r>
            <a:r>
              <a:rPr lang="en-US" altLang="en-US" sz="1400" b="0" dirty="0">
                <a:latin typeface="+mn-lt"/>
              </a:rPr>
              <a:t> (y de </a:t>
            </a:r>
            <a:r>
              <a:rPr lang="en-US" altLang="en-US" sz="1400" b="0" dirty="0" err="1">
                <a:latin typeface="+mn-lt"/>
              </a:rPr>
              <a:t>calidad</a:t>
            </a:r>
            <a:r>
              <a:rPr lang="en-US" altLang="en-US" sz="1400" b="0" dirty="0">
                <a:latin typeface="+mn-lt"/>
              </a:rPr>
              <a:t>)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0" dirty="0" err="1">
                <a:latin typeface="+mn-lt"/>
              </a:rPr>
              <a:t>Salarios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decentes</a:t>
            </a:r>
            <a:r>
              <a:rPr lang="en-US" altLang="en-US" sz="1400" b="0" dirty="0">
                <a:latin typeface="+mn-lt"/>
              </a:rPr>
              <a:t> (buenos ) y </a:t>
            </a:r>
            <a:r>
              <a:rPr lang="en-US" altLang="en-US" sz="1400" b="0" dirty="0" err="1">
                <a:latin typeface="+mn-lt"/>
              </a:rPr>
              <a:t>protección</a:t>
            </a:r>
            <a:r>
              <a:rPr lang="en-US" altLang="en-US" sz="1400" b="0" dirty="0">
                <a:latin typeface="+mn-lt"/>
              </a:rPr>
              <a:t> social universal (con </a:t>
            </a:r>
            <a:r>
              <a:rPr lang="en-US" altLang="en-US" sz="1400" b="0" dirty="0" err="1">
                <a:latin typeface="+mn-lt"/>
              </a:rPr>
              <a:t>prestaciones</a:t>
            </a:r>
            <a:r>
              <a:rPr lang="en-US" altLang="en-US" sz="1400" b="0" dirty="0">
                <a:latin typeface="+mn-lt"/>
              </a:rPr>
              <a:t> para </a:t>
            </a:r>
            <a:r>
              <a:rPr lang="en-US" altLang="en-US" sz="1400" b="0" dirty="0" err="1">
                <a:latin typeface="+mn-lt"/>
              </a:rPr>
              <a:t>una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vida</a:t>
            </a:r>
            <a:r>
              <a:rPr lang="en-US" altLang="en-US" sz="1400" b="0" dirty="0">
                <a:latin typeface="+mn-lt"/>
              </a:rPr>
              <a:t> con </a:t>
            </a:r>
            <a:r>
              <a:rPr lang="en-US" altLang="en-US" sz="1400" b="0" dirty="0" err="1">
                <a:latin typeface="+mn-lt"/>
              </a:rPr>
              <a:t>dignidad</a:t>
            </a:r>
            <a:r>
              <a:rPr lang="en-US" altLang="en-US" sz="1400" b="0" dirty="0">
                <a:latin typeface="+mn-lt"/>
              </a:rPr>
              <a:t>)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+mn-lt"/>
              </a:rPr>
              <a:t>Más aun: Gran </a:t>
            </a:r>
            <a:r>
              <a:rPr lang="en-US" altLang="en-US" sz="1400" b="0" dirty="0" err="1">
                <a:latin typeface="+mn-lt"/>
              </a:rPr>
              <a:t>ampliación</a:t>
            </a:r>
            <a:r>
              <a:rPr lang="en-US" altLang="en-US" sz="1400" b="0" dirty="0">
                <a:latin typeface="+mn-lt"/>
              </a:rPr>
              <a:t> de la </a:t>
            </a:r>
            <a:r>
              <a:rPr lang="en-US" altLang="en-US" sz="1400" b="0" dirty="0" err="1">
                <a:latin typeface="+mn-lt"/>
              </a:rPr>
              <a:t>seguridad</a:t>
            </a:r>
            <a:r>
              <a:rPr lang="en-US" altLang="en-US" sz="1400" b="0" dirty="0">
                <a:latin typeface="+mn-lt"/>
              </a:rPr>
              <a:t> social </a:t>
            </a:r>
            <a:r>
              <a:rPr lang="en-US" altLang="en-US" sz="1400" b="0" dirty="0" err="1">
                <a:latin typeface="+mn-lt"/>
              </a:rPr>
              <a:t>más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una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renta</a:t>
            </a:r>
            <a:r>
              <a:rPr lang="en-US" altLang="en-US" sz="1400" b="0" dirty="0">
                <a:latin typeface="+mn-lt"/>
              </a:rPr>
              <a:t> </a:t>
            </a:r>
            <a:r>
              <a:rPr lang="en-US" altLang="en-US" sz="1400" b="0" dirty="0" err="1">
                <a:latin typeface="+mn-lt"/>
              </a:rPr>
              <a:t>básica</a:t>
            </a:r>
            <a:r>
              <a:rPr lang="en-US" altLang="en-US" sz="1400" b="0" dirty="0">
                <a:latin typeface="+mn-lt"/>
              </a:rPr>
              <a:t> universal, y mucho mas…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1400" b="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=&gt; Pero se </a:t>
            </a:r>
            <a:r>
              <a:rPr lang="en-US" altLang="en-US" sz="2000" dirty="0" err="1">
                <a:solidFill>
                  <a:srgbClr val="0070C0"/>
                </a:solidFill>
                <a:latin typeface="+mn-lt"/>
              </a:rPr>
              <a:t>nos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 dice que no hay </a:t>
            </a:r>
            <a:r>
              <a:rPr lang="en-US" altLang="en-US" sz="2000" dirty="0" err="1">
                <a:solidFill>
                  <a:srgbClr val="0070C0"/>
                </a:solidFill>
                <a:latin typeface="+mn-lt"/>
              </a:rPr>
              <a:t>fondos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+mn-lt"/>
              </a:rPr>
              <a:t>ni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+mn-lt"/>
              </a:rPr>
              <a:t>financiación</a:t>
            </a:r>
            <a:r>
              <a:rPr lang="en-US" altLang="en-US" sz="2000">
                <a:solidFill>
                  <a:srgbClr val="0070C0"/>
                </a:solidFill>
                <a:latin typeface="+mn-lt"/>
              </a:rPr>
              <a:t> </a:t>
            </a:r>
            <a:endParaRPr lang="en-US" alt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4C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518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2" descr="C:\Users\ortizi\Documents\Documents\Pictures\unlogo1.jpg">
            <a:extLst>
              <a:ext uri="{FF2B5EF4-FFF2-40B4-BE49-F238E27FC236}">
                <a16:creationId xmlns:a16="http://schemas.microsoft.com/office/drawing/2014/main" id="{A88495AC-28E3-9C7D-9359-C57846994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r="5368" b="-1"/>
          <a:stretch/>
        </p:blipFill>
        <p:spPr bwMode="auto">
          <a:xfrm>
            <a:off x="6457951" y="2268509"/>
            <a:ext cx="2349850" cy="234607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1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96523" y="162562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El 85% población </a:t>
            </a:r>
            <a:r>
              <a:rPr lang="en-US" sz="2800" dirty="0" err="1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mundial</a:t>
            </a:r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vive</a:t>
            </a:r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recortes</a:t>
            </a:r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austeridad</a:t>
            </a:r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53948-CD80-41F3-B71F-02997738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8" y="6345324"/>
            <a:ext cx="8334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Fuente: Ortiz and Cummins, 2022: </a:t>
            </a:r>
            <a:r>
              <a:rPr lang="en-US" altLang="en-US" sz="1200" dirty="0">
                <a:solidFill>
                  <a:srgbClr val="0070C0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Austerity: A Global Report on Budget Cuts and Harmful Social Reforms in 2022-25</a:t>
            </a:r>
            <a:r>
              <a:rPr lang="en-US" altLang="en-US" sz="1200" b="0" dirty="0">
                <a:solidFill>
                  <a:srgbClr val="FF0000"/>
                </a:solidFill>
                <a:latin typeface="Abadi" panose="020B0604020104020204" pitchFamily="34" charset="0"/>
                <a:ea typeface="ＭＳ Ｐゴシック" pitchFamily="34" charset="-128"/>
              </a:rPr>
              <a:t>, </a:t>
            </a:r>
            <a:r>
              <a:rPr lang="en-US" altLang="en-US" sz="1200" b="0" dirty="0" err="1">
                <a:latin typeface="Abadi" panose="020B0604020104020204" pitchFamily="34" charset="0"/>
                <a:ea typeface="ＭＳ Ｐゴシック" pitchFamily="34" charset="-128"/>
              </a:rPr>
              <a:t>Basado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 </a:t>
            </a:r>
            <a:r>
              <a:rPr lang="en-US" altLang="en-US" sz="1200" b="0" dirty="0" err="1">
                <a:latin typeface="Abadi" panose="020B0604020104020204" pitchFamily="34" charset="0"/>
                <a:ea typeface="ＭＳ Ｐゴシック" pitchFamily="34" charset="-128"/>
              </a:rPr>
              <a:t>en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 las </a:t>
            </a:r>
            <a:r>
              <a:rPr lang="en-US" altLang="en-US" sz="1200" b="0" dirty="0" err="1">
                <a:latin typeface="Abadi" panose="020B0604020104020204" pitchFamily="34" charset="0"/>
                <a:ea typeface="ＭＳ Ｐゴシック" pitchFamily="34" charset="-128"/>
              </a:rPr>
              <a:t>proyecciones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 </a:t>
            </a:r>
            <a:r>
              <a:rPr lang="en-US" altLang="en-US" sz="1200" b="0" dirty="0" err="1">
                <a:latin typeface="Abadi" panose="020B0604020104020204" pitchFamily="34" charset="0"/>
                <a:ea typeface="ＭＳ Ｐゴシック" pitchFamily="34" charset="-128"/>
              </a:rPr>
              <a:t>fiscales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 del </a:t>
            </a:r>
            <a:r>
              <a:rPr lang="en-US" altLang="en-US" sz="1200" b="0" dirty="0" err="1">
                <a:latin typeface="Abadi" panose="020B0604020104020204" pitchFamily="34" charset="0"/>
                <a:ea typeface="ＭＳ Ｐゴシック" pitchFamily="34" charset="-128"/>
              </a:rPr>
              <a:t>Fondo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 </a:t>
            </a:r>
            <a:r>
              <a:rPr lang="en-US" altLang="en-US" sz="1200" b="0" dirty="0" err="1">
                <a:latin typeface="Abadi" panose="020B0604020104020204" pitchFamily="34" charset="0"/>
                <a:ea typeface="ＭＳ Ｐゴシック" pitchFamily="34" charset="-128"/>
              </a:rPr>
              <a:t>Monetario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 Internacional - </a:t>
            </a:r>
            <a:r>
              <a:rPr lang="es-E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Perspectivas de la Economía Mundial Abril 22</a:t>
            </a:r>
            <a:endParaRPr lang="en-US" altLang="en-US" sz="1200" b="0" dirty="0">
              <a:latin typeface="Abadi" panose="020B0604020104020204" pitchFamily="34" charset="0"/>
              <a:ea typeface="ＭＳ Ｐゴシック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1D98D-C64B-4505-86D5-44F5DD7C7184}"/>
              </a:ext>
            </a:extLst>
          </p:cNvPr>
          <p:cNvSpPr txBox="1"/>
          <p:nvPr/>
        </p:nvSpPr>
        <p:spPr>
          <a:xfrm>
            <a:off x="441284" y="898381"/>
            <a:ext cx="837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Países en los que se proyecta contracción del gasto público en términos de PIB en 2022-24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99FD2-D75C-51B7-3208-249038709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93" y="1519298"/>
            <a:ext cx="8100900" cy="47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1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234FF-5D36-0F8B-64B0-8EE9DA35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3" y="980729"/>
            <a:ext cx="8679614" cy="5355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9AF63-C6F3-8E10-CF20-B6787BF4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34" y="6273316"/>
            <a:ext cx="8278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Source: Ortiz and Cummins, 2022: </a:t>
            </a:r>
            <a:r>
              <a:rPr lang="en-US" altLang="en-US" sz="1200" dirty="0">
                <a:solidFill>
                  <a:srgbClr val="0070C0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Austerity: A Global Report on Budget Cuts and Harmful Social Reforms in 2022-25</a:t>
            </a:r>
            <a:r>
              <a:rPr lang="en-US" altLang="en-US" sz="1200" b="0" dirty="0">
                <a:solidFill>
                  <a:srgbClr val="FF0000"/>
                </a:solidFill>
                <a:latin typeface="Abadi" panose="020B0604020104020204" pitchFamily="34" charset="0"/>
                <a:ea typeface="ＭＳ Ｐゴシック" pitchFamily="34" charset="-128"/>
              </a:rPr>
              <a:t>, 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based on review of 267 IMF country reports 2020-22.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7FCD1-C3EB-63A7-BCB8-464BA548A4B5}"/>
              </a:ext>
            </a:extLst>
          </p:cNvPr>
          <p:cNvSpPr txBox="1"/>
          <p:nvPr/>
        </p:nvSpPr>
        <p:spPr>
          <a:xfrm>
            <a:off x="6725108" y="245923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E8FE5-7244-5DFE-8F87-8DC4C9E47020}"/>
              </a:ext>
            </a:extLst>
          </p:cNvPr>
          <p:cNvSpPr txBox="1"/>
          <p:nvPr/>
        </p:nvSpPr>
        <p:spPr>
          <a:xfrm>
            <a:off x="8258729" y="154186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DE130-436E-277D-CAEE-4023E67BDF2B}"/>
              </a:ext>
            </a:extLst>
          </p:cNvPr>
          <p:cNvSpPr txBox="1"/>
          <p:nvPr/>
        </p:nvSpPr>
        <p:spPr>
          <a:xfrm>
            <a:off x="7186457" y="1998218"/>
            <a:ext cx="51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F31BD-8597-E1E7-4418-D4C7FBEA065A}"/>
              </a:ext>
            </a:extLst>
          </p:cNvPr>
          <p:cNvSpPr txBox="1"/>
          <p:nvPr/>
        </p:nvSpPr>
        <p:spPr>
          <a:xfrm>
            <a:off x="6725337" y="284039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97AC1-F9DB-6EC0-83F3-C58003F5338E}"/>
              </a:ext>
            </a:extLst>
          </p:cNvPr>
          <p:cNvSpPr txBox="1"/>
          <p:nvPr/>
        </p:nvSpPr>
        <p:spPr>
          <a:xfrm>
            <a:off x="5508104" y="41357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85D91-7437-55A2-57C8-71800C011223}"/>
              </a:ext>
            </a:extLst>
          </p:cNvPr>
          <p:cNvSpPr txBox="1"/>
          <p:nvPr/>
        </p:nvSpPr>
        <p:spPr>
          <a:xfrm>
            <a:off x="6481811" y="329044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59C08-E50B-691C-D96B-601F8F7FB867}"/>
              </a:ext>
            </a:extLst>
          </p:cNvPr>
          <p:cNvSpPr txBox="1"/>
          <p:nvPr/>
        </p:nvSpPr>
        <p:spPr>
          <a:xfrm>
            <a:off x="6012160" y="367904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CF71D-F1D1-109F-850F-0428D1617FCB}"/>
              </a:ext>
            </a:extLst>
          </p:cNvPr>
          <p:cNvSpPr txBox="1"/>
          <p:nvPr/>
        </p:nvSpPr>
        <p:spPr>
          <a:xfrm>
            <a:off x="4465127" y="455685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A1FD27-2609-0931-7F6F-C7DF1D10EE72}"/>
              </a:ext>
            </a:extLst>
          </p:cNvPr>
          <p:cNvSpPr txBox="1"/>
          <p:nvPr/>
        </p:nvSpPr>
        <p:spPr>
          <a:xfrm>
            <a:off x="7000793" y="490523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1BBA4-715C-4BE1-CDB1-411E658AD3F9}"/>
              </a:ext>
            </a:extLst>
          </p:cNvPr>
          <p:cNvSpPr txBox="1"/>
          <p:nvPr/>
        </p:nvSpPr>
        <p:spPr>
          <a:xfrm>
            <a:off x="5816277" y="53995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28307-3DF6-5C4A-47AC-8DCE35ED3B25}"/>
              </a:ext>
            </a:extLst>
          </p:cNvPr>
          <p:cNvSpPr txBox="1"/>
          <p:nvPr/>
        </p:nvSpPr>
        <p:spPr>
          <a:xfrm>
            <a:off x="4767976" y="577104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67750-EDA3-16E3-2346-52C48AFD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7" y="102695"/>
            <a:ext cx="8168814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 err="1">
                <a:solidFill>
                  <a:srgbClr val="2F75B5"/>
                </a:solidFill>
                <a:latin typeface="Trebuchet MS" panose="020B0603020202020204" pitchFamily="34" charset="0"/>
              </a:rPr>
              <a:t>Politicas</a:t>
            </a:r>
            <a: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  <a:t> de </a:t>
            </a:r>
            <a:r>
              <a:rPr lang="en-US" sz="2800" b="1" dirty="0" err="1">
                <a:solidFill>
                  <a:srgbClr val="2F75B5"/>
                </a:solidFill>
                <a:latin typeface="Trebuchet MS" panose="020B0603020202020204" pitchFamily="34" charset="0"/>
              </a:rPr>
              <a:t>austeridad</a:t>
            </a:r>
            <a: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rgbClr val="2F75B5"/>
                </a:solidFill>
                <a:latin typeface="Trebuchet MS" panose="020B0603020202020204" pitchFamily="34" charset="0"/>
              </a:rPr>
              <a:t>en</a:t>
            </a:r>
            <a: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  <a:t> 185 paises </a:t>
            </a:r>
            <a:b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</a:br>
            <a:r>
              <a:rPr lang="en-US" sz="2000" b="1" dirty="0">
                <a:solidFill>
                  <a:srgbClr val="2F75B5"/>
                </a:solidFill>
                <a:latin typeface="Trebuchet MS" panose="020B0603020202020204" pitchFamily="34" charset="0"/>
              </a:rPr>
              <a:t>(</a:t>
            </a:r>
            <a:r>
              <a:rPr lang="en-US" sz="2000" b="1" dirty="0" err="1">
                <a:solidFill>
                  <a:srgbClr val="2F75B5"/>
                </a:solidFill>
                <a:latin typeface="Trebuchet MS" panose="020B0603020202020204" pitchFamily="34" charset="0"/>
              </a:rPr>
              <a:t>en</a:t>
            </a:r>
            <a:r>
              <a:rPr lang="en-US" sz="2000" b="1" dirty="0">
                <a:solidFill>
                  <a:srgbClr val="2F75B5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2F75B5"/>
                </a:solidFill>
                <a:latin typeface="Trebuchet MS" panose="020B0603020202020204" pitchFamily="34" charset="0"/>
              </a:rPr>
              <a:t>numero</a:t>
            </a:r>
            <a:r>
              <a:rPr lang="en-US" sz="2000" b="1" dirty="0">
                <a:solidFill>
                  <a:srgbClr val="2F75B5"/>
                </a:solidFill>
                <a:latin typeface="Trebuchet MS" panose="020B0603020202020204" pitchFamily="34" charset="0"/>
              </a:rPr>
              <a:t> de paises)</a:t>
            </a:r>
            <a:b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</a:br>
            <a:endParaRPr lang="en-US" sz="2800" dirty="0">
              <a:solidFill>
                <a:srgbClr val="2F75B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4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8519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Medidas de austeridad: Una crisis de Justicia Social</a:t>
            </a:r>
            <a:endParaRPr lang="en-US" sz="28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94" y="584684"/>
            <a:ext cx="8837612" cy="595014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Las más comunes son: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Racionalización y la focalización de la asistencia social 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(protección social), en un momento en el que los gobiernos deberían aumentar (no reducir) la cobertura y beneficios de protección social.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Recortes o topes a los salarios de empleados </a:t>
            </a:r>
            <a:r>
              <a:rPr lang="es-ES" sz="1800" b="1" dirty="0" err="1">
                <a:latin typeface="Abadi" panose="020B0604020104020204" pitchFamily="34" charset="0"/>
                <a:cs typeface="Calibri" pitchFamily="34" charset="0"/>
              </a:rPr>
              <a:t>publicos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, reduciendo o congelando los salarios y el número de trabajadores del sector público que brindan servicios esenciales a la población, como educación, salud y servicios sociales.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Eliminar subsidios 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(</a:t>
            </a:r>
            <a:r>
              <a:rPr lang="es-ES" sz="1800" dirty="0" err="1">
                <a:latin typeface="Abadi" panose="020B0604020104020204" pitchFamily="34" charset="0"/>
                <a:cs typeface="Calibri" pitchFamily="34" charset="0"/>
              </a:rPr>
              <a:t>energia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, alimentos, agricultura), a pesar de precios récord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Privatización/comercialización de servicios públicos 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o “reforma de las empresas estatales”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Reformas de pensiones y seguridad social 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ajustando/reduciendo beneficios y derechos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Reducir las contribuciones de empleadores a la Seguridad Social 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como una forma de apoyar a las empresas pero comprometiendo la sostenibilidad de la seguridad social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Reformas de flexibilización laboral, 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reduciendo la protección del empleo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latin typeface="Abadi" panose="020B0604020104020204" pitchFamily="34" charset="0"/>
                <a:cs typeface="Calibri" pitchFamily="34" charset="0"/>
              </a:rPr>
              <a:t>Contener el gasto en Salud</a:t>
            </a:r>
            <a:r>
              <a:rPr lang="es-ES" sz="1800" dirty="0">
                <a:latin typeface="Abadi" panose="020B0604020104020204" pitchFamily="34" charset="0"/>
                <a:cs typeface="Calibri" pitchFamily="34" charset="0"/>
              </a:rPr>
              <a:t>, a pesar de la pandemia.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solidFill>
                  <a:srgbClr val="0070C0"/>
                </a:solidFill>
                <a:latin typeface="Abadi" panose="020B0604020104020204" pitchFamily="34" charset="0"/>
                <a:cs typeface="Calibri" pitchFamily="34" charset="0"/>
              </a:rPr>
              <a:t>Aumentar los impuestos al consumo (IVA) </a:t>
            </a:r>
            <a:r>
              <a:rPr lang="es-ES" sz="1800" dirty="0">
                <a:solidFill>
                  <a:srgbClr val="0070C0"/>
                </a:solidFill>
                <a:latin typeface="Abadi" panose="020B0604020104020204" pitchFamily="34" charset="0"/>
                <a:cs typeface="Calibri" pitchFamily="34" charset="0"/>
              </a:rPr>
              <a:t>sobre bienes y servicios básicos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solidFill>
                  <a:srgbClr val="0070C0"/>
                </a:solidFill>
                <a:latin typeface="Abadi" panose="020B0604020104020204" pitchFamily="34" charset="0"/>
                <a:cs typeface="Calibri" pitchFamily="34" charset="0"/>
              </a:rPr>
              <a:t>Promoción de Asociaciones Publico-Privadas 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s-ES" sz="1800" b="1" dirty="0">
                <a:solidFill>
                  <a:srgbClr val="0070C0"/>
                </a:solidFill>
                <a:latin typeface="Abadi" panose="020B0604020104020204" pitchFamily="34" charset="0"/>
                <a:cs typeface="Calibri" pitchFamily="34" charset="0"/>
              </a:rPr>
              <a:t>Tarifas de Servicios Públicos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Font typeface="Arial" charset="0"/>
              <a:buNone/>
              <a:defRPr/>
            </a:pPr>
            <a:endParaRPr lang="en-US" sz="1800" dirty="0">
              <a:latin typeface="Abadi" panose="020B0604020104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9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826"/>
            <a:ext cx="9080500" cy="12601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397BB8"/>
                </a:solidFill>
                <a:latin typeface="Trebuchet MS" panose="020B0603020202020204" pitchFamily="34" charset="0"/>
              </a:rPr>
              <a:t>La </a:t>
            </a:r>
            <a:r>
              <a:rPr lang="en-US" sz="28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austeridad</a:t>
            </a:r>
            <a:r>
              <a:rPr lang="en-US" sz="2800" b="1" dirty="0">
                <a:solidFill>
                  <a:srgbClr val="397BB8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incrementa</a:t>
            </a:r>
            <a:r>
              <a:rPr lang="en-US" sz="2800" b="1" dirty="0">
                <a:solidFill>
                  <a:srgbClr val="397BB8"/>
                </a:solidFill>
                <a:latin typeface="Trebuchet MS" panose="020B0603020202020204" pitchFamily="34" charset="0"/>
              </a:rPr>
              <a:t> la </a:t>
            </a:r>
            <a:r>
              <a:rPr lang="en-US" sz="28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desigualdad</a:t>
            </a:r>
            <a:br>
              <a:rPr lang="en-US" sz="2800" b="1" dirty="0">
                <a:solidFill>
                  <a:srgbClr val="397BB8"/>
                </a:solidFill>
                <a:latin typeface="Trebuchet MS" panose="020B0603020202020204" pitchFamily="34" charset="0"/>
              </a:rPr>
            </a:b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Las </a:t>
            </a:r>
            <a:r>
              <a:rPr lang="en-US" sz="20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medidas</a:t>
            </a: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 de </a:t>
            </a:r>
            <a:r>
              <a:rPr lang="en-US" sz="20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compensacion</a:t>
            </a: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excluden</a:t>
            </a: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 a la </a:t>
            </a:r>
            <a:r>
              <a:rPr lang="en-US" sz="20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mayoria</a:t>
            </a:r>
            <a:b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</a:b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- </a:t>
            </a:r>
            <a:r>
              <a:rPr lang="en-US" sz="20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castigan</a:t>
            </a: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 a la </a:t>
            </a:r>
            <a:r>
              <a:rPr lang="en-US" sz="20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clase</a:t>
            </a: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 media y </a:t>
            </a:r>
            <a:r>
              <a:rPr lang="en-US" sz="2000" b="1" dirty="0" err="1">
                <a:solidFill>
                  <a:srgbClr val="397BB8"/>
                </a:solidFill>
                <a:latin typeface="Trebuchet MS" panose="020B0603020202020204" pitchFamily="34" charset="0"/>
              </a:rPr>
              <a:t>trabajadora</a:t>
            </a: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  </a:t>
            </a:r>
            <a:endParaRPr lang="en-US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B8285-13B6-4242-0982-23E841D2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82" y="1412776"/>
            <a:ext cx="7543465" cy="53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103686"/>
            <a:ext cx="9195952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dirty="0">
                <a:latin typeface="Trebuchet MS" panose="020B0603020202020204" pitchFamily="34" charset="0"/>
                <a:cs typeface="Calibri" panose="020F0502020204030204" pitchFamily="34" charset="0"/>
              </a:rPr>
              <a:t>Los recortes de austeridad generan conflicto social</a:t>
            </a:r>
            <a:endParaRPr lang="en-US" sz="28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8E315-72E7-4622-A6F7-D7028170F134}"/>
              </a:ext>
            </a:extLst>
          </p:cNvPr>
          <p:cNvSpPr txBox="1"/>
          <p:nvPr/>
        </p:nvSpPr>
        <p:spPr>
          <a:xfrm>
            <a:off x="431540" y="800708"/>
            <a:ext cx="860495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badi" panose="020B0604020104020204" pitchFamily="34" charset="0"/>
              </a:rPr>
              <a:t>Las </a:t>
            </a:r>
            <a:r>
              <a:rPr lang="en-US" sz="1600" b="0" dirty="0" err="1">
                <a:latin typeface="Abadi" panose="020B0604020104020204" pitchFamily="34" charset="0"/>
              </a:rPr>
              <a:t>políticas</a:t>
            </a:r>
            <a:r>
              <a:rPr lang="en-US" sz="1600" b="0" dirty="0">
                <a:latin typeface="Abadi" panose="020B0604020104020204" pitchFamily="34" charset="0"/>
              </a:rPr>
              <a:t> de </a:t>
            </a:r>
            <a:r>
              <a:rPr lang="en-US" sz="1600" b="0" dirty="0" err="1">
                <a:latin typeface="Abadi" panose="020B0604020104020204" pitchFamily="34" charset="0"/>
              </a:rPr>
              <a:t>austeridad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han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aumentado</a:t>
            </a:r>
            <a:r>
              <a:rPr lang="en-US" sz="1600" b="0" dirty="0">
                <a:latin typeface="Abadi" panose="020B0604020104020204" pitchFamily="34" charset="0"/>
              </a:rPr>
              <a:t> la </a:t>
            </a:r>
            <a:r>
              <a:rPr lang="en-US" sz="1600" b="0" dirty="0" err="1">
                <a:latin typeface="Abadi" panose="020B0604020104020204" pitchFamily="34" charset="0"/>
              </a:rPr>
              <a:t>pobreza</a:t>
            </a:r>
            <a:r>
              <a:rPr lang="en-US" sz="1600" b="0" dirty="0">
                <a:latin typeface="Abadi" panose="020B0604020104020204" pitchFamily="34" charset="0"/>
              </a:rPr>
              <a:t> y la </a:t>
            </a:r>
            <a:r>
              <a:rPr lang="en-US" sz="1600" b="0" dirty="0" err="1">
                <a:latin typeface="Abadi" panose="020B0604020104020204" pitchFamily="34" charset="0"/>
              </a:rPr>
              <a:t>desigualdad</a:t>
            </a:r>
            <a:r>
              <a:rPr lang="en-US" sz="1600" b="0" dirty="0">
                <a:latin typeface="Abadi" panose="020B0604020104020204" pitchFamily="34" charset="0"/>
              </a:rPr>
              <a:t> -</a:t>
            </a:r>
            <a:r>
              <a:rPr lang="en-US" sz="1600" b="0" dirty="0" err="1">
                <a:latin typeface="Abadi" panose="020B0604020104020204" pitchFamily="34" charset="0"/>
              </a:rPr>
              <a:t>en</a:t>
            </a:r>
            <a:r>
              <a:rPr lang="en-US" sz="1600" b="0" dirty="0">
                <a:latin typeface="Abadi" panose="020B0604020104020204" pitchFamily="34" charset="0"/>
              </a:rPr>
              <a:t> particular para las </a:t>
            </a:r>
            <a:r>
              <a:rPr lang="en-US" sz="1600" b="0" dirty="0" err="1">
                <a:latin typeface="Abadi" panose="020B0604020104020204" pitchFamily="34" charset="0"/>
              </a:rPr>
              <a:t>mujeres</a:t>
            </a:r>
            <a:r>
              <a:rPr lang="en-US" sz="1600" b="0" dirty="0">
                <a:latin typeface="Abadi" panose="020B0604020104020204" pitchFamily="34" charset="0"/>
              </a:rPr>
              <a:t>-, </a:t>
            </a:r>
            <a:r>
              <a:rPr lang="en-US" sz="1600" b="0" dirty="0" err="1">
                <a:latin typeface="Abadi" panose="020B0604020104020204" pitchFamily="34" charset="0"/>
              </a:rPr>
              <a:t>han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socavado</a:t>
            </a:r>
            <a:r>
              <a:rPr lang="en-US" sz="1600" b="0" dirty="0">
                <a:latin typeface="Abadi" panose="020B0604020104020204" pitchFamily="34" charset="0"/>
              </a:rPr>
              <a:t> los </a:t>
            </a:r>
            <a:r>
              <a:rPr lang="en-US" sz="1600" b="0" dirty="0" err="1">
                <a:latin typeface="Abadi" panose="020B0604020104020204" pitchFamily="34" charset="0"/>
              </a:rPr>
              <a:t>avances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en</a:t>
            </a:r>
            <a:r>
              <a:rPr lang="en-US" sz="1600" b="0" dirty="0">
                <a:latin typeface="Abadi" panose="020B0604020104020204" pitchFamily="34" charset="0"/>
              </a:rPr>
              <a:t> derechos </a:t>
            </a:r>
            <a:r>
              <a:rPr lang="en-US" sz="1600" b="0" dirty="0" err="1">
                <a:latin typeface="Abadi" panose="020B0604020104020204" pitchFamily="34" charset="0"/>
              </a:rPr>
              <a:t>humanos</a:t>
            </a:r>
            <a:r>
              <a:rPr lang="en-US" sz="1600" b="0" dirty="0">
                <a:latin typeface="Abadi" panose="020B0604020104020204" pitchFamily="34" charset="0"/>
              </a:rPr>
              <a:t> y </a:t>
            </a:r>
            <a:r>
              <a:rPr lang="en-US" sz="1600" b="0" dirty="0" err="1">
                <a:latin typeface="Abadi" panose="020B0604020104020204" pitchFamily="34" charset="0"/>
              </a:rPr>
              <a:t>provocado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conflicto</a:t>
            </a:r>
            <a:r>
              <a:rPr lang="en-US" sz="1600" b="0" dirty="0">
                <a:latin typeface="Abadi" panose="020B0604020104020204" pitchFamily="34" charset="0"/>
              </a:rPr>
              <a:t> social.</a:t>
            </a:r>
          </a:p>
          <a:p>
            <a:endParaRPr lang="en-US" sz="1600" b="0" dirty="0">
              <a:latin typeface="Abadi" panose="020B0604020104020204" pitchFamily="34" charset="0"/>
            </a:endParaRPr>
          </a:p>
          <a:p>
            <a:r>
              <a:rPr lang="en-US" sz="1600" dirty="0" err="1">
                <a:latin typeface="Abadi" panose="020B0604020104020204" pitchFamily="34" charset="0"/>
              </a:rPr>
              <a:t>Aumento</a:t>
            </a:r>
            <a:r>
              <a:rPr lang="en-US" sz="1600" dirty="0">
                <a:latin typeface="Abadi" panose="020B0604020104020204" pitchFamily="34" charset="0"/>
              </a:rPr>
              <a:t> del </a:t>
            </a:r>
            <a:r>
              <a:rPr lang="en-US" sz="1600" dirty="0" err="1">
                <a:latin typeface="Abadi" panose="020B0604020104020204" pitchFamily="34" charset="0"/>
              </a:rPr>
              <a:t>descontento</a:t>
            </a:r>
            <a:r>
              <a:rPr lang="en-US" sz="1600" dirty="0">
                <a:latin typeface="Abadi" panose="020B0604020104020204" pitchFamily="34" charset="0"/>
              </a:rPr>
              <a:t> y el </a:t>
            </a:r>
            <a:r>
              <a:rPr lang="en-US" sz="1600" dirty="0" err="1">
                <a:latin typeface="Abadi" panose="020B0604020104020204" pitchFamily="34" charset="0"/>
              </a:rPr>
              <a:t>conflicto</a:t>
            </a:r>
            <a:r>
              <a:rPr lang="en-US" sz="1600" dirty="0">
                <a:latin typeface="Abadi" panose="020B0604020104020204" pitchFamily="34" charset="0"/>
              </a:rPr>
              <a:t>: </a:t>
            </a:r>
            <a:r>
              <a:rPr lang="en-US" sz="1600" dirty="0" err="1">
                <a:latin typeface="Abadi" panose="020B0604020104020204" pitchFamily="34" charset="0"/>
              </a:rPr>
              <a:t>Protestas</a:t>
            </a:r>
            <a:r>
              <a:rPr lang="en-US" sz="1600" dirty="0">
                <a:latin typeface="Abadi" panose="020B0604020104020204" pitchFamily="34" charset="0"/>
              </a:rPr>
              <a:t> anti-</a:t>
            </a:r>
            <a:r>
              <a:rPr lang="en-US" sz="1600" dirty="0" err="1">
                <a:latin typeface="Abadi" panose="020B0604020104020204" pitchFamily="34" charset="0"/>
              </a:rPr>
              <a:t>austeridad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en</a:t>
            </a:r>
            <a:r>
              <a:rPr lang="en-US" sz="1600" dirty="0">
                <a:latin typeface="Abadi" panose="020B0604020104020204" pitchFamily="34" charset="0"/>
              </a:rPr>
              <a:t> 101 </a:t>
            </a:r>
            <a:r>
              <a:rPr lang="en-US" sz="1600" dirty="0" err="1">
                <a:latin typeface="Abadi" panose="020B0604020104020204" pitchFamily="34" charset="0"/>
              </a:rPr>
              <a:t>países</a:t>
            </a:r>
            <a:r>
              <a:rPr lang="en-US" sz="1600" dirty="0">
                <a:latin typeface="Abadi" panose="020B0604020104020204" pitchFamily="34" charset="0"/>
              </a:rPr>
              <a:t>, 2006-2020 (</a:t>
            </a:r>
            <a:r>
              <a:rPr lang="en-US" sz="1600" dirty="0" err="1">
                <a:latin typeface="Abadi" panose="020B0604020104020204" pitchFamily="34" charset="0"/>
              </a:rPr>
              <a:t>en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número</a:t>
            </a:r>
            <a:r>
              <a:rPr lang="en-US" sz="1600" dirty="0">
                <a:latin typeface="Abadi" panose="020B0604020104020204" pitchFamily="34" charset="0"/>
              </a:rPr>
              <a:t> de </a:t>
            </a:r>
            <a:r>
              <a:rPr lang="en-US" sz="1600" dirty="0" err="1">
                <a:latin typeface="Abadi" panose="020B0604020104020204" pitchFamily="34" charset="0"/>
              </a:rPr>
              <a:t>protestas</a:t>
            </a:r>
            <a:r>
              <a:rPr lang="en-US" sz="1600" dirty="0">
                <a:latin typeface="Abadi" panose="020B0604020104020204" pitchFamily="34" charset="0"/>
              </a:rPr>
              <a:t> / </a:t>
            </a:r>
            <a:r>
              <a:rPr lang="en-US" sz="1600" dirty="0" err="1">
                <a:latin typeface="Abadi" panose="020B0604020104020204" pitchFamily="34" charset="0"/>
              </a:rPr>
              <a:t>año</a:t>
            </a:r>
            <a:r>
              <a:rPr lang="en-US" sz="1600" dirty="0">
                <a:latin typeface="Abadi" panose="020B0604020104020204" pitchFamily="34" charset="0"/>
              </a:rPr>
              <a:t>)</a:t>
            </a: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600" b="0" dirty="0">
              <a:latin typeface="Abadi" panose="020B0604020104020204" pitchFamily="34" charset="0"/>
            </a:endParaRPr>
          </a:p>
          <a:p>
            <a:endParaRPr lang="en-US" sz="1200" b="0" dirty="0">
              <a:latin typeface="Abadi" panose="020B0604020104020204" pitchFamily="34" charset="0"/>
            </a:endParaRPr>
          </a:p>
          <a:p>
            <a:endParaRPr lang="en-US" sz="1200" b="0" dirty="0">
              <a:latin typeface="Abadi" panose="020B0604020104020204" pitchFamily="34" charset="0"/>
            </a:endParaRPr>
          </a:p>
          <a:p>
            <a:endParaRPr lang="en-US" sz="1200" b="0" dirty="0">
              <a:latin typeface="Abadi" panose="020B060402010402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latin typeface="Abadi" panose="020B0604020104020204" pitchFamily="34" charset="0"/>
              </a:rPr>
              <a:t>	</a:t>
            </a:r>
            <a:endParaRPr lang="fr-FR" sz="1200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	Source: Ortiz et al., </a:t>
            </a:r>
            <a:r>
              <a:rPr lang="fr-FR" sz="1200" b="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2022: </a:t>
            </a:r>
            <a:r>
              <a:rPr lang="fr-FR" sz="1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</a:t>
            </a:r>
            <a:r>
              <a:rPr lang="fr-FR" sz="1200" dirty="0" err="1">
                <a:solidFill>
                  <a:srgbClr val="0070C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Protests</a:t>
            </a: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. </a:t>
            </a:r>
            <a:r>
              <a:rPr lang="fr-FR" sz="1200" b="0" dirty="0" err="1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Palgrave</a:t>
            </a: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Macmillan.</a:t>
            </a:r>
            <a:endParaRPr lang="en-US" sz="1600" b="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badi" panose="020B0604020104020204" pitchFamily="34" charset="0"/>
              </a:rPr>
              <a:t>Las </a:t>
            </a:r>
            <a:r>
              <a:rPr lang="en-US" sz="1600" b="0" dirty="0" err="1">
                <a:latin typeface="Abadi" panose="020B0604020104020204" pitchFamily="34" charset="0"/>
              </a:rPr>
              <a:t>decisiones</a:t>
            </a:r>
            <a:r>
              <a:rPr lang="en-US" sz="1600" b="0" dirty="0">
                <a:latin typeface="Abadi" panose="020B0604020104020204" pitchFamily="34" charset="0"/>
              </a:rPr>
              <a:t> de </a:t>
            </a:r>
            <a:r>
              <a:rPr lang="en-US" sz="1600" b="0" dirty="0" err="1">
                <a:latin typeface="Abadi" panose="020B0604020104020204" pitchFamily="34" charset="0"/>
              </a:rPr>
              <a:t>gasto</a:t>
            </a:r>
            <a:r>
              <a:rPr lang="en-US" sz="1600" b="0" dirty="0">
                <a:latin typeface="Abadi" panose="020B0604020104020204" pitchFamily="34" charset="0"/>
              </a:rPr>
              <a:t> y </a:t>
            </a:r>
            <a:r>
              <a:rPr lang="en-US" sz="1600" b="0" dirty="0" err="1">
                <a:latin typeface="Abadi" panose="020B0604020104020204" pitchFamily="34" charset="0"/>
              </a:rPr>
              <a:t>financiación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afectan</a:t>
            </a:r>
            <a:r>
              <a:rPr lang="en-US" sz="1600" b="0" dirty="0">
                <a:latin typeface="Abadi" panose="020B0604020104020204" pitchFamily="34" charset="0"/>
              </a:rPr>
              <a:t> la </a:t>
            </a:r>
            <a:r>
              <a:rPr lang="en-US" sz="1600" b="0" dirty="0" err="1">
                <a:latin typeface="Abadi" panose="020B0604020104020204" pitchFamily="34" charset="0"/>
              </a:rPr>
              <a:t>vida</a:t>
            </a:r>
            <a:r>
              <a:rPr lang="en-US" sz="1600" b="0" dirty="0">
                <a:latin typeface="Abadi" panose="020B0604020104020204" pitchFamily="34" charset="0"/>
              </a:rPr>
              <a:t> de </a:t>
            </a:r>
            <a:r>
              <a:rPr lang="en-US" sz="1600" b="0" dirty="0" err="1">
                <a:latin typeface="Abadi" panose="020B0604020104020204" pitchFamily="34" charset="0"/>
              </a:rPr>
              <a:t>millones</a:t>
            </a:r>
            <a:r>
              <a:rPr lang="en-US" sz="1600" b="0" dirty="0">
                <a:latin typeface="Abadi" panose="020B0604020104020204" pitchFamily="34" charset="0"/>
              </a:rPr>
              <a:t> de personas, no pueden </a:t>
            </a:r>
            <a:r>
              <a:rPr lang="en-US" sz="1600" b="0" dirty="0" err="1">
                <a:latin typeface="Abadi" panose="020B0604020104020204" pitchFamily="34" charset="0"/>
              </a:rPr>
              <a:t>tomarse</a:t>
            </a:r>
            <a:r>
              <a:rPr lang="en-US" sz="1600" b="0" dirty="0">
                <a:latin typeface="Abadi" panose="020B0604020104020204" pitchFamily="34" charset="0"/>
              </a:rPr>
              <a:t> a </a:t>
            </a:r>
            <a:r>
              <a:rPr lang="en-US" sz="1600" b="0" dirty="0" err="1">
                <a:latin typeface="Abadi" panose="020B0604020104020204" pitchFamily="34" charset="0"/>
              </a:rPr>
              <a:t>puerta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cerrada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en</a:t>
            </a:r>
            <a:r>
              <a:rPr lang="en-US" sz="1600" b="0" dirty="0">
                <a:latin typeface="Abadi" panose="020B0604020104020204" pitchFamily="34" charset="0"/>
              </a:rPr>
              <a:t> el </a:t>
            </a:r>
            <a:r>
              <a:rPr lang="en-US" sz="1600" b="0" dirty="0" err="1">
                <a:latin typeface="Abadi" panose="020B0604020104020204" pitchFamily="34" charset="0"/>
              </a:rPr>
              <a:t>Ministerio</a:t>
            </a:r>
            <a:r>
              <a:rPr lang="en-US" sz="1600" b="0" dirty="0">
                <a:latin typeface="Abadi" panose="020B0604020104020204" pitchFamily="34" charset="0"/>
              </a:rPr>
              <a:t> de </a:t>
            </a:r>
            <a:r>
              <a:rPr lang="en-US" sz="1600" b="0" dirty="0" err="1">
                <a:latin typeface="Abadi" panose="020B0604020104020204" pitchFamily="34" charset="0"/>
              </a:rPr>
              <a:t>Finanzas</a:t>
            </a:r>
            <a:r>
              <a:rPr lang="en-US" sz="1600" b="0" dirty="0">
                <a:latin typeface="Abadi" panose="020B0604020104020204" pitchFamily="34" charset="0"/>
              </a:rPr>
              <a:t>, </a:t>
            </a:r>
            <a:r>
              <a:rPr lang="en-US" sz="1600" b="0" dirty="0" err="1">
                <a:latin typeface="Abadi" panose="020B0604020104020204" pitchFamily="34" charset="0"/>
              </a:rPr>
              <a:t>sino</a:t>
            </a:r>
            <a:r>
              <a:rPr lang="en-US" sz="1600" b="0" dirty="0">
                <a:latin typeface="Abadi" panose="020B0604020104020204" pitchFamily="34" charset="0"/>
              </a:rPr>
              <a:t> a traves del </a:t>
            </a:r>
            <a:r>
              <a:rPr lang="en-US" sz="1600" b="0" dirty="0" err="1">
                <a:latin typeface="Abadi" panose="020B0604020104020204" pitchFamily="34" charset="0"/>
              </a:rPr>
              <a:t>dialogo</a:t>
            </a:r>
            <a:r>
              <a:rPr lang="en-US" sz="1600" b="0" dirty="0">
                <a:latin typeface="Abadi" panose="020B0604020104020204" pitchFamily="34" charset="0"/>
              </a:rPr>
              <a:t> </a:t>
            </a:r>
            <a:r>
              <a:rPr lang="en-US" sz="1600" b="0" dirty="0" err="1">
                <a:latin typeface="Abadi" panose="020B0604020104020204" pitchFamily="34" charset="0"/>
              </a:rPr>
              <a:t>nacional</a:t>
            </a:r>
            <a:endParaRPr lang="en-US" sz="1600" b="0" dirty="0"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2CFB3-2B45-4A9F-9784-8FF42DD43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88" y="2067034"/>
            <a:ext cx="7416824" cy="38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62"/>
            <a:ext cx="8964488" cy="6337174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1706" y="6459537"/>
            <a:ext cx="83487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Bain &amp; Company Report, 2012.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 world awash in money: Capital trends to 2020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" y="122362"/>
            <a:ext cx="9144000" cy="10527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0070C0"/>
                </a:solidFill>
                <a:latin typeface="Calibri" panose="020F0502020204030204" pitchFamily="34" charset="0"/>
              </a:rPr>
              <a:t>Este sufrimiento humano es innecesario</a:t>
            </a:r>
            <a:br>
              <a:rPr lang="es-ES" sz="31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s-ES" sz="3100" b="1" dirty="0">
                <a:solidFill>
                  <a:srgbClr val="0070C0"/>
                </a:solidFill>
                <a:latin typeface="Calibri" panose="020F0502020204030204" pitchFamily="34" charset="0"/>
              </a:rPr>
              <a:t>Un mundo repleto de dinero: Importancia de gravar la riqueza, las corporaciones y el sector financiero</a:t>
            </a: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7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CB57F-4E06-4EF0-BC22-4DD984CC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52" y="1218964"/>
            <a:ext cx="8964996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None/>
            </a:pP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al menos nueve opciones, conocidas por los gobiernos y plenamente respaldadas por las Naciones Unidas y las IFI: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None/>
            </a:pPr>
            <a:r>
              <a:rPr lang="es-E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Aumentar los ingresos tributarios progresivos </a:t>
            </a: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(evitando impuestos regresivos como el IVA), por ejemplo, impuestos sobre las ganancias corporativas, actividades financieras, riqueza, propiedad, importaciones/exportaciones, recursos naturales, servicios digitales o poner fin a las 'zonas económicas especiales' y otras exenciones/desgravaciones fiscales a las grandes corporaciones. Por ejemplo: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Impuestos sobre las grandes fortunas: Islandia y España (G20: propuesta 2%). 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Gravar los beneficios extraordinarios en el sector energético Argelia, Angola, Australia, Canadá, Kazajstán, Italia, Mauritania, Mozambique, Noruega, </a:t>
            </a:r>
            <a:r>
              <a:rPr lang="es-ES" sz="18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Papua</a:t>
            </a: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Nueva Guinea, Rusia, Arabia Saudita y el Reino Unido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Impuestos sobre los servicios digitales: Bélgica, Canadá, Francia, India, Indonesia, Kenia, Nueva Zelanda, Túnez, </a:t>
            </a:r>
            <a:r>
              <a:rPr lang="es-ES" sz="18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Türquia</a:t>
            </a:r>
            <a:endParaRPr lang="es-ES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 a las transacciones financieras en Argentina, Brasil; y nuevos impuestos a las ganancias inesperadas de los bancos Hungría y España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Impuestos a la minería y al gas: Bolivia, Mongolia y Zambia financian sistemas universales de protección social, como pensiones y prestaciones por hijos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None/>
            </a:pPr>
            <a:r>
              <a:rPr lang="es-ES" sz="18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Luchar contra los flujos financieros ilícitos</a:t>
            </a:r>
            <a:r>
              <a:rPr lang="es-ES" sz="18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el lavado de dinero, el soborno, la evasión fiscal, la manipulación de precios comerciales y otros delitos financieros.</a:t>
            </a:r>
            <a:endParaRPr lang="en-US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81A40F-50BD-8751-9C8D-EBE41B54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41" y="152636"/>
            <a:ext cx="9144001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altLang="en-US" sz="2800" b="1" dirty="0">
                <a:solidFill>
                  <a:srgbClr val="0070C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 mundo inundado de dinero: hay muchas opciones de financiamiento a nivel nacional e internacional </a:t>
            </a:r>
            <a:endParaRPr lang="en-US" altLang="en-US" sz="2800" b="1" dirty="0">
              <a:solidFill>
                <a:srgbClr val="0070C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03310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demo@e-powervote.com"/>
  <p:tag name="PROGRAMID" val="0"/>
  <p:tag name="GROUPID" val="0"/>
  <p:tag name="USEQIDPERSO" val="-1"/>
  <p:tag name="USEMACROSPRIVEES" val="0"/>
  <p:tag name="SID1" val="586"/>
  <p:tag name="QREP1" val="5"/>
  <p:tag name="QREPREP1" val="1"/>
  <p:tag name="QTYPE1" val="0"/>
  <p:tag name="SID2" val="588"/>
  <p:tag name="QREP2" val="5"/>
  <p:tag name="QREPREP2" val="1"/>
  <p:tag name="QTYPE2" val="0"/>
  <p:tag name="SID3" val="590"/>
  <p:tag name="QREP3" val="5"/>
  <p:tag name="QREPREP3" val="1"/>
  <p:tag name="QTYPE3" val="0"/>
  <p:tag name="RSID1" val="587"/>
  <p:tag name="RQSID1" val="586"/>
  <p:tag name="RQQID1" val="1"/>
  <p:tag name="RSID2" val="589"/>
  <p:tag name="RQSID2" val="588"/>
  <p:tag name="RQQID2" val="2"/>
  <p:tag name="RSID3" val="591"/>
  <p:tag name="RQQID3" val="3"/>
  <p:tag name="RQSID3" val="590"/>
  <p:tag name="SID4" val="592"/>
  <p:tag name="QREP4" val="5"/>
  <p:tag name="QREPREP4" val="1"/>
  <p:tag name="QTYPE4" val="0"/>
  <p:tag name="RSID4" val="593"/>
  <p:tag name="RQQID4" val="4"/>
  <p:tag name="RQSID4" val="592"/>
  <p:tag name="RQSID6" val="596"/>
  <p:tag name="RQQID7" val="7"/>
  <p:tag name="RQSID7" val="598"/>
  <p:tag name="SENDID" val="AT#1878787A5CFC187"/>
  <p:tag name="SENDPASS" val="AT#1CECECECECEAE85ACAC"/>
  <p:tag name="PXID" val="1"/>
  <p:tag name="PVXVOTES" val="4.9.99u2"/>
  <p:tag name="RES1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1;00062=1;00063=1;00064=1;00065=3;00066=1;00067=1;00068=3;00069=3;00070=1;00071=1;00072=1;00073=1;00074=3;00075=1;00076=1;00077=;00078=3;00079=1;00080=;00081=;00082=1;00083=1;00084=;00085=2;00086=1;00087=1;00088=1;00089=1;00090=1;"/>
  <p:tag name="RES2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4;00062=1;00063=5;00064=5;00065=3;00066=3;00067=5;00068=5;00069=5;00070=3;00071=1;00072=1;00073=;00074=;00075=5;00076=3;00077=5;00078=3;00079=4;00080=;00081=;00082=1;00083=3;00084=3;00085=3;00086=3;00087=4;00088=5;00089=5;00090=4;"/>
  <p:tag name="RES3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5;00062=;00063=;00064=5;00065=;00066=2;00067=4;00068=4;00069=3;00070=3;00071=4;00072=5;00073=;00074=4;00075=1;00076=5;00077=;00078=5;00079=1;00080=;00081=;00082=1;00083=1;00084=1;00085=3;00086=1;00087=4;00088=4;00089=5;00090=4;"/>
  <p:tag name="RES4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5;00062=;00063=5;00064=2;00065=4;00066=5;00067=4;00068=5;00069=;00070=5;00071=4;00072=3;00073=4;00074=5;00075=4;00076=5;00077=4;00078=1;00079=5;00080=;00081=;00082=5;00083=5;00084=;00085=5;00086=5;00087=;00088=5;00089=4;00090=5;"/>
  <p:tag name="CURQSID" val="-1"/>
  <p:tag name="SLIDEID" val="593"/>
  <p:tag name="RQQID6" val="5"/>
  <p:tag name="SID5" val="596"/>
  <p:tag name="QREP5" val="5"/>
  <p:tag name="QREPREP5" val="1"/>
  <p:tag name="QTYPE5" val="0"/>
  <p:tag name="RES5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3;00062=5;00063=2;00064=2;00065=;00066=3;00067=3;00068=2;00069=2;00070=3;00071=2;00072=2;00073=2;00074=2;00075=5;00076=;00077=;00078=2;00079=1;00080=;00081=;00082=;00083=;00084=2;00085=2;00086=;00087=2;00088=2;00089=2;00090=3;"/>
  <p:tag name="SID6" val="598"/>
  <p:tag name="QREP6" val="5"/>
  <p:tag name="QREPREP6" val="1"/>
  <p:tag name="QTYPE6" val="0"/>
  <p:tag name="RES6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2;00062=;00063=;00064=;00065=;00066=;00067=;00068=;00069=;00070=1;00071=;00072=;00073=;00074=;00075=;00076=;00077=;00078=;00079=;00080=;00081=;00082=;00083=;00084=;00085=;00086=;00087=;00088=;00089=;00090=;"/>
  <p:tag name="NBQUESTIONS" val="6"/>
  <p:tag name="RSID5" val="597"/>
  <p:tag name="RQSID5" val="596"/>
  <p:tag name="RQQID5" val="5"/>
  <p:tag name="NBREPONSES" val="5"/>
  <p:tag name="NBSLIDES" val="27"/>
  <p:tag name="FILEPATH" val="C:\Users\crevier\Desktop\Niger"/>
  <p:tag name="BOXDEFS" val="nb=89;b1=00001;n1=¤Name 1¤First name 1¤Service 1¤e-mail 1¤Comments 1;c1=0;w1=1;b2=00002;n2=¤Name 2¤First name 2¤Service 2¤e-mail 2¤Comments 2;c2=0;w2=1;b3=00003;n3=¤Name 3¤First name 3¤Service 3¤e-mail 3¤Comments 3;c3=0;w3=1;b4=00004;n4=¤Name 4¤First name 4¤Service 4¤e-mail 4¤Comments 4;c4=0;w4=1;b5=00005;n5=¤Name 5¤First name 5¤Service 5¤e-mail 5¤Comments 5;c5=0;w5=1;b6=00006;n6=¤Name 6¤First name 6¤Service 6¤e-mail 6¤Comments 6;c6=0;w6=1;b7=00007;n7=¤Name 7¤First name 7¤Service 7¤e-mail 7¤Comments 7;c7=0;w7=1;b8=00008;n8=¤Name 8¤First name 8¤Service 8¤e-mail 8¤Comments 8;c8=0;w8=1;b9=00009;n9=¤Name 9¤First name 9¤Service 9¤e-mail 9¤Comments 9;c9=0;w9=1;b10=00010;n10=¤Name 10¤First name 10¤Service 10¤e-mail 10¤Comments 10;c10=0;w10=1;b11=00011;n11=¤Name 11¤First name 11¤Service 11¤email 11¤Comments 11;c11=0;w11=1;b12=00012;n12=¤Name 12¤First name 12¤Service 12¤e-mail 12¤Comments 12;c12=0;w12=1;b13=00013;n13=¤Name 13¤First name 13¤Service 13¤e-mail 13¤Comments 13;c13=0;w13=1;b14=00014;n14=¤Name 14¤First name 14¤Service 14¤e-mail 14¤Comments 14;c14=0;w14=1;b15=00015;n15=¤Name 15¤First name 15¤Service 15¤e-mail 15¤Comments 15;c15=0;w15=1;b16=00016;n16=¤Name 16¤First name 16¤Service 16¤e-mail 16¤Comments 16;c16=0;w16=1;b17=00017;n17=¤Name 17¤First name 17¤Service 17¤e-mail 17¤Comments 17;c17=0;w17=1;b18=00018;n18=¤Name 18¤First name 18¤Service 18¤e-mail 18¤Comments 18;c18=0;w18=1;b19=00019;n19=¤Name 19¤First name 19¤Service 19¤e-mail 19¤Comments 19;c19=0;w19=1;b20=00020;n20=¤Name 20¤First name 20¤Service 20¤e-mail 20¤Comments 20;c20=0;w20=1;b21=00021;n21=¤Name 21¤First name 21¤Service 21¤e-mail 21¤Comments 21;c21=0;w21=1;b22=00022;n22=¤Name 22¤First name 22¤Service 22¤e-mail 22¤Comments 22;c22=0;w22=1;b23=00023;n23=¤Name 23¤First name 23¤Service 23¤e-mail 23¤Comments 23;c23=0;w23=1;b24=00024;n24=¤Name 24¤First name 24¤Service 24¤e-mail 24¤Comments 24;c24=0;w24=1;b25=00025;n25=¤Name 25¤First name 25¤Service 25¤e-mail 25¤Comments 25;c25=0;w25=1;b26=00026;n26=¤Name 26¤First name 26¤Service 26¤e-mail 26¤Comments 26;c26=0;w26=1;b27=00027;n27=¤Name 27¤First name 27¤Service 27¤e-mail 27¤Comments 27;c27=0;w27=1;b28=00028;n28=¤Name 28¤First name 28¤Service 28¤e-mail 28¤Comments 28;c28=0;w28=1;b29=00029;n29=¤Name 29¤First name 29¤Service 29¤e-mail 29¤Comments 29;c29=0;w29=1;b30=00030;n30=¤Name 30¤First name 30¤Service 30¤e-mail 30¤Comments 30;c30=0;w30=1;b31=00032;n31=32¤¤¤¤¤;c31=0;w31=1;b32=00033;n32=33¤¤¤¤¤;c32=0;w32=1;b33=00034;n33=34¤¤¤¤¤;c33=0;w33=1;b34=00035;n34=35¤¤¤¤¤;c34=0;w34=1;b35=00036;n35=36¤¤¤¤¤;c35=0;w35=1;b36=00037;n36=37¤¤¤¤¤;c36=0;w36=1;b37=00038;n37=38¤¤¤¤¤;c37=0;w37=1;b38=00039;n38=39¤¤¤¤¤;c38=0;w38=1;b39=00040;n39=40¤¤¤¤¤;c39=0;w39=1;b40=00041;n40=41¤¤¤¤¤;c40=0;w40=1;b41=00042;n41=42¤¤¤¤¤;c41=0;w41=1;b42=00043;n42=43¤¤¤¤¤;c42=0;w42=1;b43=00044;n43=44¤¤¤¤¤;c43=0;w43=1;b44=00045;n44=45¤¤¤¤¤;c44=0;w44=1;b45=00046;n45=46¤¤¤¤¤;c45=0;w45=1;b46=00047;n46=47¤¤¤¤¤;c46=0;w46=1;b47=00048;n47=48¤¤¤¤¤;c47=0;w47=1;b48=00049;n48=49¤¤¤¤¤;c48=0;w48=1;b49=00050;n49=50¤¤¤¤¤;c49=0;w49=1;b50=00051;n50=51¤¤¤¤¤;c50=0;w50=1;b51=00052;n51=52¤¤¤¤¤;c51=0;w51=1;b52=00053;n52=53¤¤¤¤¤;c52=0;w52=1;b53=00054;n53=54¤¤¤¤¤;c53=0;w53=1;b54=00055;n54=55¤¤¤¤¤;c54=0;w54=1;b55=00056;n55=56¤¤¤¤¤;c55=0;w55=1;b56=00057;n56=57¤¤¤¤¤;c56=0;w56=1;b57=00058;n57=58¤¤¤¤¤;c57=0;w57=1;b58=00059;n58=59¤¤¤¤¤;c58=0;w58=1;b59=00060;n59=60¤¤¤¤¤;c59=0;w59=1;b60=00061;n60=61¤¤¤¤¤;c60=0;w60=1;b61=00062;n61=62¤¤¤¤¤;c61=0;w61=1;b62=00063;n62=63¤¤¤¤¤;c62=0;w62=1;b63=00064;n63=64¤¤¤¤¤;c63=0;w63=1;b64=00065;n64=65¤¤¤¤¤;c64=0;w64=1;b65=00066;n65=66¤¤¤¤¤;c65=0;w65=1;b66=00067;n66=67¤¤¤¤¤;c66=0;w66=1;b67=00068;n67=68¤¤¤¤¤;c67=0;w67=1;b68=00069;n68=69¤¤¤¤¤;c68=0;w68=1;b69=00070;n69=70¤¤¤¤¤;c69=0;w69=1;b70=00071;n70=71¤¤¤¤¤;c70=0;w70=1;b71=00072;n71=72¤¤¤¤¤;c71=0;w71=1;b72=00073;n72=73¤¤¤¤¤;c72=0;w72=1;b73=00074;n73=74¤¤¤¤¤;c73=0;w73=1;b74=00075;n74=75¤¤¤¤¤;c74=0;w74=1;b75=00076;n75=76¤¤¤¤¤;c75=0;w75=1;b76=00077;n76=77¤¤¤¤¤;c76=0;w76=1;b77=00078;n77=78¤¤¤¤¤;c77=0;w77=1;b78=00079;n78=79¤¤¤¤¤;c78=0;w78=1;b79=00080;n79=80¤¤¤¤¤;c79=0;w79=1;b80=00081;n80=81¤¤¤¤¤;c80=0;w80=1;b81=00082;n81=82¤¤¤¤¤;c81=0;w81=1;b82=00083;n82=83¤¤¤¤¤;c82=0;w82=1;b83=00084;n83=84¤¤¤¤¤;c83=0;w83=1;b84=00085;n84=85¤¤¤¤¤;c84=0;w84=1;b85=00086;n85=86¤¤¤¤¤;c85=0;w85=1;b86=00087;n86=87¤¤¤¤¤;c86=0;w86=1;b87=00088;n87=88¤¤¤¤¤;c87=0;w87=1;b88=00089;n88=89¤¤¤¤¤;c88=0;w88=1;b89=00090;n89=90¤¤¤¤¤;c89=0;w89=1;"/>
  <p:tag name="BOXFILE" val="c:\powervote\Sessions\box.ini"/>
  <p:tag name="BOXCOLSHEADS" val="SyncPart=1¤SyncOrder=1¤T1=#¤W1=480189¤Cb1=¤Ct1=¤T2=*¤W2=1440¤Cb2=¤Ct2=¤T3=Team¤W3=1440¤Cb3=¤Ct3=¤T4=Name¤W4=1440¤Cb4=¤Ct4=¤T5=First name¤W5=1440¤Cb5=¤Ct5=¤T6=Service¤W6=1440¤Cb6=¤Ct6=¤T7=e-mail¤W7=1440¤Cb7=¤Ct7=¤T8=Comments¤W8=1440¤Cb8=¤Ct8=¤"/>
  <p:tag name="ARS_PPT_DBNAME" val="a97395c7-b516-4340-a5c1-7c42dad0e312.mdb"/>
  <p:tag name="ARS_RESPONSE_PERSONNUM" val="100"/>
</p:tagLst>
</file>

<file path=ppt/theme/theme1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ILO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LO CB template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ILO CB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LO C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O C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O C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ustom 8">
      <a:dk1>
        <a:srgbClr val="343336"/>
      </a:dk1>
      <a:lt1>
        <a:srgbClr val="FFFFFF"/>
      </a:lt1>
      <a:dk2>
        <a:srgbClr val="A50021"/>
      </a:dk2>
      <a:lt2>
        <a:srgbClr val="FFFFFF"/>
      </a:lt2>
      <a:accent1>
        <a:srgbClr val="A50021"/>
      </a:accent1>
      <a:accent2>
        <a:srgbClr val="FFC000"/>
      </a:accent2>
      <a:accent3>
        <a:srgbClr val="FFDC6D"/>
      </a:accent3>
      <a:accent4>
        <a:srgbClr val="FFC000"/>
      </a:accent4>
      <a:accent5>
        <a:srgbClr val="FFC000"/>
      </a:accent5>
      <a:accent6>
        <a:srgbClr val="FFC611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Custom 8">
      <a:dk1>
        <a:srgbClr val="343336"/>
      </a:dk1>
      <a:lt1>
        <a:srgbClr val="FFFFFF"/>
      </a:lt1>
      <a:dk2>
        <a:srgbClr val="A50021"/>
      </a:dk2>
      <a:lt2>
        <a:srgbClr val="FFFFFF"/>
      </a:lt2>
      <a:accent1>
        <a:srgbClr val="A50021"/>
      </a:accent1>
      <a:accent2>
        <a:srgbClr val="FFC000"/>
      </a:accent2>
      <a:accent3>
        <a:srgbClr val="FFDC6D"/>
      </a:accent3>
      <a:accent4>
        <a:srgbClr val="FFC000"/>
      </a:accent4>
      <a:accent5>
        <a:srgbClr val="FFC000"/>
      </a:accent5>
      <a:accent6>
        <a:srgbClr val="FFC611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ILO CB template</Template>
  <TotalTime>18991</TotalTime>
  <Words>1749</Words>
  <Application>Microsoft Office PowerPoint</Application>
  <PresentationFormat>Presentación en pantalla (4:3)</PresentationFormat>
  <Paragraphs>118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ＭＳ Ｐゴシック</vt:lpstr>
      <vt:lpstr>Abadi</vt:lpstr>
      <vt:lpstr>adobe-caslon-pro</vt:lpstr>
      <vt:lpstr>Arial</vt:lpstr>
      <vt:lpstr>Calibri</vt:lpstr>
      <vt:lpstr>Calibri Light</vt:lpstr>
      <vt:lpstr>Trebuchet MS</vt:lpstr>
      <vt:lpstr>Wingdings</vt:lpstr>
      <vt:lpstr>4_Office Theme</vt:lpstr>
      <vt:lpstr>5_Office Theme</vt:lpstr>
      <vt:lpstr>9_Office Theme</vt:lpstr>
      <vt:lpstr>Default Design</vt:lpstr>
      <vt:lpstr>1_ILO CB template</vt:lpstr>
      <vt:lpstr>11_Office Theme</vt:lpstr>
      <vt:lpstr>Presentación de PowerPoint</vt:lpstr>
      <vt:lpstr>Presentación de PowerPoint</vt:lpstr>
      <vt:lpstr>Presentación de PowerPoint</vt:lpstr>
      <vt:lpstr>Politicas de austeridad en 185 paises  (en numero de paises) </vt:lpstr>
      <vt:lpstr>Medidas de austeridad: Una crisis de Justicia Social</vt:lpstr>
      <vt:lpstr>La austeridad incrementa la desigualdad Las medidas de compensacion excluden a la mayoria - castigan a la clase media y trabajadora  </vt:lpstr>
      <vt:lpstr>Presentación de PowerPoint</vt:lpstr>
      <vt:lpstr>Este sufrimiento humano es innecesario Un mundo repleto de dinero: Importancia de gravar la riqueza, las corporaciones y el sector financiero</vt:lpstr>
      <vt:lpstr>Un mundo inundado de dinero: hay muchas opciones de financiamiento a nivel nacional e internacional </vt:lpstr>
      <vt:lpstr>Un mundo inundado de dinero: hay muchas opciones de financiamiento a nivel nacional e internacional </vt:lpstr>
      <vt:lpstr>Presentación de PowerPoint</vt:lpstr>
      <vt:lpstr>Presentación de PowerPoint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Social Protection Report 2017-19</dc:title>
  <dc:creator>socpro@ilo.org</dc:creator>
  <cp:lastModifiedBy>Ana Zeballos</cp:lastModifiedBy>
  <cp:revision>2304</cp:revision>
  <cp:lastPrinted>2017-11-28T12:12:15Z</cp:lastPrinted>
  <dcterms:created xsi:type="dcterms:W3CDTF">2008-04-15T07:53:31Z</dcterms:created>
  <dcterms:modified xsi:type="dcterms:W3CDTF">2024-07-24T13:28:44Z</dcterms:modified>
</cp:coreProperties>
</file>